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4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3" r:id="rId15"/>
    <p:sldId id="269" r:id="rId16"/>
    <p:sldId id="270" r:id="rId17"/>
    <p:sldId id="282" r:id="rId18"/>
    <p:sldId id="272" r:id="rId19"/>
    <p:sldId id="276" r:id="rId20"/>
    <p:sldId id="277" r:id="rId21"/>
    <p:sldId id="278" r:id="rId22"/>
    <p:sldId id="279" r:id="rId23"/>
    <p:sldId id="280" r:id="rId24"/>
    <p:sldId id="281" r:id="rId25"/>
    <p:sldId id="275" r:id="rId26"/>
    <p:sldId id="271" r:id="rId27"/>
    <p:sldId id="274"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8" d="100"/>
          <a:sy n="68" d="100"/>
        </p:scale>
        <p:origin x="90"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06615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9/8/2021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896850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53701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4277690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242789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5246127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82713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979338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953860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3927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0388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9/8/2021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424652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06348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9/8/2021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254925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9/8/2021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344591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628098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689399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7000"/>
                <a:hueMod val="92000"/>
                <a:satMod val="169000"/>
                <a:lumMod val="0"/>
                <a:lumOff val="100000"/>
              </a:schemeClr>
            </a:gs>
            <a:gs pos="100000">
              <a:schemeClr val="bg2">
                <a:shade val="96000"/>
                <a:satMod val="120000"/>
                <a:lumMod val="90000"/>
              </a:schemeClr>
            </a:gs>
          </a:gsLst>
          <a:lin ang="6120000" scaled="1"/>
          <a:tileRect/>
        </a:gradFill>
        <a:effectLst/>
      </p:bgPr>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61BEF0D-F0BB-DE4B-95CE-6DB70DBA9567}" type="datetimeFigureOut">
              <a:rPr lang="en-US" smtClean="0"/>
              <a:pPr/>
              <a:t>9/8/2021</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74519820"/>
      </p:ext>
    </p:extLst>
  </p:cSld>
  <p:clrMap bg1="dk1" tx1="lt1" bg2="dk2" tx2="lt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 id="2147483755" r:id="rId15"/>
    <p:sldLayoutId id="2147483756" r:id="rId16"/>
    <p:sldLayoutId id="214748375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mfaict.ir/portal/viewpage/5586"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russia.mfa.ir/portal/login" TargetMode="Externa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E3C076-3DF5-4050-BFC6-8A30D19A10E7}"/>
              </a:ext>
            </a:extLst>
          </p:cNvPr>
          <p:cNvSpPr>
            <a:spLocks noGrp="1"/>
          </p:cNvSpPr>
          <p:nvPr>
            <p:ph type="ctrTitle"/>
          </p:nvPr>
        </p:nvSpPr>
        <p:spPr>
          <a:xfrm>
            <a:off x="684212" y="685799"/>
            <a:ext cx="8938090" cy="2971801"/>
          </a:xfrm>
        </p:spPr>
        <p:txBody>
          <a:bodyPr>
            <a:normAutofit/>
          </a:bodyPr>
          <a:lstStyle/>
          <a:p>
            <a:pPr algn="ctr"/>
            <a:r>
              <a:rPr lang="fa-IR" sz="8800" dirty="0">
                <a:solidFill>
                  <a:schemeClr val="bg1"/>
                </a:solidFill>
                <a:cs typeface="B Nazanin" panose="00000400000000000000" pitchFamily="2" charset="-78"/>
              </a:rPr>
              <a:t>وبینار آشنایی با فرم های مکانیزه اقتصادی</a:t>
            </a:r>
            <a:endParaRPr lang="en-US" sz="8800" dirty="0">
              <a:solidFill>
                <a:schemeClr val="bg1"/>
              </a:solidFill>
              <a:cs typeface="B Nazanin" panose="00000400000000000000" pitchFamily="2" charset="-78"/>
            </a:endParaRPr>
          </a:p>
        </p:txBody>
      </p:sp>
      <p:sp>
        <p:nvSpPr>
          <p:cNvPr id="3" name="Subtitle 2">
            <a:extLst>
              <a:ext uri="{FF2B5EF4-FFF2-40B4-BE49-F238E27FC236}">
                <a16:creationId xmlns:a16="http://schemas.microsoft.com/office/drawing/2014/main" id="{62AF8FD2-8933-4E21-BAF9-292BABD996B1}"/>
              </a:ext>
            </a:extLst>
          </p:cNvPr>
          <p:cNvSpPr>
            <a:spLocks noGrp="1"/>
          </p:cNvSpPr>
          <p:nvPr>
            <p:ph type="subTitle" idx="1"/>
          </p:nvPr>
        </p:nvSpPr>
        <p:spPr>
          <a:xfrm>
            <a:off x="684212" y="4293704"/>
            <a:ext cx="5570814" cy="1497496"/>
          </a:xfrm>
        </p:spPr>
        <p:txBody>
          <a:bodyPr>
            <a:normAutofit/>
          </a:bodyPr>
          <a:lstStyle/>
          <a:p>
            <a:r>
              <a:rPr lang="fa-IR" b="1" dirty="0">
                <a:solidFill>
                  <a:schemeClr val="accent6"/>
                </a:solidFill>
                <a:cs typeface="B Nazanin" panose="00000400000000000000" pitchFamily="2" charset="-78"/>
              </a:rPr>
              <a:t>چهارشنبه 17 شهریور 1400</a:t>
            </a:r>
          </a:p>
          <a:p>
            <a:r>
              <a:rPr lang="fa-IR" b="1" dirty="0">
                <a:cs typeface="B Nazanin" panose="00000400000000000000" pitchFamily="2" charset="-78"/>
              </a:rPr>
              <a:t>اداره اطلاعات اقتصادی و همکاری های توسعه ای</a:t>
            </a:r>
          </a:p>
          <a:p>
            <a:r>
              <a:rPr lang="fa-IR" b="1" dirty="0">
                <a:cs typeface="B Nazanin" panose="00000400000000000000" pitchFamily="2" charset="-78"/>
              </a:rPr>
              <a:t>اداره مدیریت دانش و توسعه نرم افزار</a:t>
            </a:r>
            <a:endParaRPr lang="en-US" b="1" dirty="0">
              <a:cs typeface="B Nazanin" panose="00000400000000000000" pitchFamily="2" charset="-78"/>
            </a:endParaRPr>
          </a:p>
        </p:txBody>
      </p:sp>
    </p:spTree>
    <p:extLst>
      <p:ext uri="{BB962C8B-B14F-4D97-AF65-F5344CB8AC3E}">
        <p14:creationId xmlns:p14="http://schemas.microsoft.com/office/powerpoint/2010/main" val="23753602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CDACD-2488-4554-8E45-759998DC93E6}"/>
              </a:ext>
            </a:extLst>
          </p:cNvPr>
          <p:cNvSpPr>
            <a:spLocks noGrp="1"/>
          </p:cNvSpPr>
          <p:nvPr>
            <p:ph type="ctrTitle"/>
          </p:nvPr>
        </p:nvSpPr>
        <p:spPr>
          <a:xfrm>
            <a:off x="267287" y="464234"/>
            <a:ext cx="11578150" cy="2546252"/>
          </a:xfrm>
        </p:spPr>
        <p:txBody>
          <a:bodyPr>
            <a:normAutofit/>
          </a:bodyPr>
          <a:lstStyle/>
          <a:p>
            <a:pPr algn="r"/>
            <a:r>
              <a:rPr lang="fa-IR" sz="3200" dirty="0">
                <a:solidFill>
                  <a:schemeClr val="bg1"/>
                </a:solidFill>
                <a:cs typeface="B Nazanin" panose="00000400000000000000" pitchFamily="2" charset="-78"/>
              </a:rPr>
              <a:t>در این مرحله کافیست کارشناس مسئول بارگذاری فرم ها با استفاده از نام کاربری و گذرواژه دریافتی وارد پنل مدیریتی شده و پس از اولین ورود پسورد خود را تغییر دهند</a:t>
            </a:r>
            <a:br>
              <a:rPr lang="en-US" sz="3200" dirty="0">
                <a:solidFill>
                  <a:schemeClr val="bg1"/>
                </a:solidFill>
                <a:cs typeface="B Nazanin" panose="00000400000000000000" pitchFamily="2" charset="-78"/>
              </a:rPr>
            </a:br>
            <a:r>
              <a:rPr lang="fa-IR" sz="3100" dirty="0">
                <a:solidFill>
                  <a:schemeClr val="bg1"/>
                </a:solidFill>
                <a:cs typeface="B Nazanin" panose="00000400000000000000" pitchFamily="2" charset="-78"/>
              </a:rPr>
              <a:t>هنگام تغییر کد کاربری دقت شود که کیبورد حتما در حالت انگلیسی باشد. پسورد جدید باید ترکیبی از حروف بزرگ و کوچک و اعداد به طول </a:t>
            </a:r>
            <a:r>
              <a:rPr lang="fa-IR" sz="3100" dirty="0">
                <a:solidFill>
                  <a:srgbClr val="FF0000"/>
                </a:solidFill>
                <a:cs typeface="B Nazanin" panose="00000400000000000000" pitchFamily="2" charset="-78"/>
              </a:rPr>
              <a:t>حداقل 8 </a:t>
            </a:r>
            <a:r>
              <a:rPr lang="fa-IR" sz="3100" dirty="0">
                <a:solidFill>
                  <a:schemeClr val="bg1"/>
                </a:solidFill>
                <a:cs typeface="B Nazanin" panose="00000400000000000000" pitchFamily="2" charset="-78"/>
              </a:rPr>
              <a:t>باشد.</a:t>
            </a:r>
            <a:br>
              <a:rPr lang="en-US" sz="3100" dirty="0">
                <a:solidFill>
                  <a:schemeClr val="bg1"/>
                </a:solidFill>
                <a:cs typeface="B Nazanin" panose="00000400000000000000" pitchFamily="2" charset="-78"/>
              </a:rPr>
            </a:br>
            <a:endParaRPr lang="en-US" sz="3200" dirty="0">
              <a:solidFill>
                <a:schemeClr val="bg1"/>
              </a:solidFill>
              <a:cs typeface="B Nazanin" panose="00000400000000000000" pitchFamily="2" charset="-78"/>
            </a:endParaRPr>
          </a:p>
        </p:txBody>
      </p:sp>
      <p:sp>
        <p:nvSpPr>
          <p:cNvPr id="3" name="Subtitle 2">
            <a:extLst>
              <a:ext uri="{FF2B5EF4-FFF2-40B4-BE49-F238E27FC236}">
                <a16:creationId xmlns:a16="http://schemas.microsoft.com/office/drawing/2014/main" id="{CC90329A-C89D-489D-B06F-3AC9138A5183}"/>
              </a:ext>
            </a:extLst>
          </p:cNvPr>
          <p:cNvSpPr>
            <a:spLocks noGrp="1"/>
          </p:cNvSpPr>
          <p:nvPr>
            <p:ph type="subTitle" idx="1"/>
          </p:nvPr>
        </p:nvSpPr>
        <p:spPr>
          <a:xfrm>
            <a:off x="684212" y="3371558"/>
            <a:ext cx="5111677" cy="3174609"/>
          </a:xfrm>
        </p:spPr>
        <p:txBody>
          <a:bodyPr>
            <a:normAutofit/>
          </a:bodyPr>
          <a:lstStyle/>
          <a:p>
            <a:pPr algn="r"/>
            <a:r>
              <a:rPr lang="fa-IR" sz="2800" dirty="0">
                <a:solidFill>
                  <a:schemeClr val="bg1"/>
                </a:solidFill>
                <a:cs typeface="B Nazanin" panose="00000400000000000000" pitchFamily="2" charset="-78"/>
              </a:rPr>
              <a:t>سپس در پنل مدیریتی با انتخاب دکمه بالا سمت راست عناوین فرم ها قابل مشاهده هستند</a:t>
            </a:r>
          </a:p>
          <a:p>
            <a:pPr algn="r"/>
            <a:r>
              <a:rPr lang="fa-IR" sz="2800" dirty="0">
                <a:solidFill>
                  <a:schemeClr val="bg1"/>
                </a:solidFill>
                <a:cs typeface="B Nazanin" panose="00000400000000000000" pitchFamily="2" charset="-78"/>
              </a:rPr>
              <a:t>با انتخاب هر کدام از آنها به فرم مربوطه آن دسترسی خواهید داشت</a:t>
            </a:r>
            <a:endParaRPr lang="en-US" sz="2800" dirty="0">
              <a:solidFill>
                <a:schemeClr val="bg1"/>
              </a:solidFill>
              <a:cs typeface="B Nazanin" panose="00000400000000000000" pitchFamily="2" charset="-78"/>
            </a:endParaRPr>
          </a:p>
        </p:txBody>
      </p:sp>
      <p:pic>
        <p:nvPicPr>
          <p:cNvPr id="5" name="Picture 4">
            <a:extLst>
              <a:ext uri="{FF2B5EF4-FFF2-40B4-BE49-F238E27FC236}">
                <a16:creationId xmlns:a16="http://schemas.microsoft.com/office/drawing/2014/main" id="{709EDA49-2F5F-473B-8093-EA10A2DEFAD3}"/>
              </a:ext>
            </a:extLst>
          </p:cNvPr>
          <p:cNvPicPr>
            <a:picLocks noChangeAspect="1"/>
          </p:cNvPicPr>
          <p:nvPr/>
        </p:nvPicPr>
        <p:blipFill>
          <a:blip r:embed="rId2"/>
          <a:stretch>
            <a:fillRect/>
          </a:stretch>
        </p:blipFill>
        <p:spPr>
          <a:xfrm>
            <a:off x="6096000" y="3151163"/>
            <a:ext cx="5981497" cy="2814052"/>
          </a:xfrm>
          <a:prstGeom prst="rect">
            <a:avLst/>
          </a:prstGeom>
          <a:effectLst>
            <a:innerShdw blurRad="63500" dist="50800" dir="13500000">
              <a:prstClr val="black"/>
            </a:innerShdw>
          </a:effectLst>
        </p:spPr>
      </p:pic>
    </p:spTree>
    <p:extLst>
      <p:ext uri="{BB962C8B-B14F-4D97-AF65-F5344CB8AC3E}">
        <p14:creationId xmlns:p14="http://schemas.microsoft.com/office/powerpoint/2010/main" val="372703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8551F-F4AE-4505-84EE-826FCEF8A698}"/>
              </a:ext>
            </a:extLst>
          </p:cNvPr>
          <p:cNvSpPr>
            <a:spLocks noGrp="1"/>
          </p:cNvSpPr>
          <p:nvPr>
            <p:ph type="title"/>
          </p:nvPr>
        </p:nvSpPr>
        <p:spPr>
          <a:xfrm>
            <a:off x="731520" y="3840218"/>
            <a:ext cx="10789920" cy="2026010"/>
          </a:xfrm>
        </p:spPr>
        <p:txBody>
          <a:bodyPr>
            <a:normAutofit/>
          </a:bodyPr>
          <a:lstStyle/>
          <a:p>
            <a:pPr algn="ctr"/>
            <a:r>
              <a:rPr lang="fa-IR" dirty="0">
                <a:solidFill>
                  <a:schemeClr val="bg1"/>
                </a:solidFill>
                <a:cs typeface="B Nazanin" panose="00000400000000000000" pitchFamily="2" charset="-78"/>
              </a:rPr>
              <a:t>فرم شماره 1 در این تصویر قابل مشاهده است که برای ورود به صفحه داده ها باید کلید ثبت فرم جدید (اطلاعات عمومی کشورها) انتخاب شود</a:t>
            </a:r>
            <a:endParaRPr lang="en-US" dirty="0">
              <a:solidFill>
                <a:schemeClr val="bg1"/>
              </a:solidFill>
              <a:cs typeface="B Nazanin" panose="00000400000000000000" pitchFamily="2" charset="-78"/>
            </a:endParaRPr>
          </a:p>
        </p:txBody>
      </p:sp>
      <p:pic>
        <p:nvPicPr>
          <p:cNvPr id="4" name="Content Placeholder 3">
            <a:extLst>
              <a:ext uri="{FF2B5EF4-FFF2-40B4-BE49-F238E27FC236}">
                <a16:creationId xmlns:a16="http://schemas.microsoft.com/office/drawing/2014/main" id="{AE8A5F62-5A50-4162-ACC9-925BC34DC3BD}"/>
              </a:ext>
            </a:extLst>
          </p:cNvPr>
          <p:cNvPicPr>
            <a:picLocks noGrp="1" noChangeAspect="1"/>
          </p:cNvPicPr>
          <p:nvPr>
            <p:ph idx="1"/>
          </p:nvPr>
        </p:nvPicPr>
        <p:blipFill>
          <a:blip r:embed="rId2"/>
          <a:stretch>
            <a:fillRect/>
          </a:stretch>
        </p:blipFill>
        <p:spPr>
          <a:xfrm>
            <a:off x="96129" y="1298926"/>
            <a:ext cx="11999742" cy="2130074"/>
          </a:xfrm>
          <a:prstGeom prst="rect">
            <a:avLst/>
          </a:prstGeom>
        </p:spPr>
      </p:pic>
    </p:spTree>
    <p:extLst>
      <p:ext uri="{BB962C8B-B14F-4D97-AF65-F5344CB8AC3E}">
        <p14:creationId xmlns:p14="http://schemas.microsoft.com/office/powerpoint/2010/main" val="11251825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55D69-0405-435D-9678-BD363F3CB06B}"/>
              </a:ext>
            </a:extLst>
          </p:cNvPr>
          <p:cNvSpPr>
            <a:spLocks noGrp="1"/>
          </p:cNvSpPr>
          <p:nvPr>
            <p:ph type="title"/>
          </p:nvPr>
        </p:nvSpPr>
        <p:spPr>
          <a:xfrm>
            <a:off x="684212" y="4487332"/>
            <a:ext cx="11034176" cy="1507067"/>
          </a:xfrm>
        </p:spPr>
        <p:txBody>
          <a:bodyPr>
            <a:normAutofit/>
          </a:bodyPr>
          <a:lstStyle/>
          <a:p>
            <a:pPr algn="ctr"/>
            <a:r>
              <a:rPr lang="fa-IR" dirty="0">
                <a:solidFill>
                  <a:schemeClr val="bg1"/>
                </a:solidFill>
                <a:cs typeface="B Nazanin" panose="00000400000000000000" pitchFamily="2" charset="-78"/>
              </a:rPr>
              <a:t>پس از وارد نمودن اطلاعات با انتخاب ذخیره موقت اطلاعات به طور موقت ذخیره و چنانچه فرم مربوطه تکمیل شده است تائید و ارسال را انتخاب فرمایید</a:t>
            </a:r>
            <a:endParaRPr lang="en-US" dirty="0">
              <a:solidFill>
                <a:schemeClr val="bg1"/>
              </a:solidFill>
              <a:cs typeface="B Nazanin" panose="00000400000000000000" pitchFamily="2" charset="-78"/>
            </a:endParaRPr>
          </a:p>
        </p:txBody>
      </p:sp>
      <p:pic>
        <p:nvPicPr>
          <p:cNvPr id="4" name="Picture 3">
            <a:extLst>
              <a:ext uri="{FF2B5EF4-FFF2-40B4-BE49-F238E27FC236}">
                <a16:creationId xmlns:a16="http://schemas.microsoft.com/office/drawing/2014/main" id="{74850F0A-79DF-464F-9AB6-954FCB424191}"/>
              </a:ext>
            </a:extLst>
          </p:cNvPr>
          <p:cNvPicPr>
            <a:picLocks noChangeAspect="1"/>
          </p:cNvPicPr>
          <p:nvPr/>
        </p:nvPicPr>
        <p:blipFill>
          <a:blip r:embed="rId2"/>
          <a:stretch>
            <a:fillRect/>
          </a:stretch>
        </p:blipFill>
        <p:spPr>
          <a:xfrm>
            <a:off x="247650" y="175846"/>
            <a:ext cx="11696700" cy="4114800"/>
          </a:xfrm>
          <a:prstGeom prst="rect">
            <a:avLst/>
          </a:prstGeom>
        </p:spPr>
      </p:pic>
    </p:spTree>
    <p:extLst>
      <p:ext uri="{BB962C8B-B14F-4D97-AF65-F5344CB8AC3E}">
        <p14:creationId xmlns:p14="http://schemas.microsoft.com/office/powerpoint/2010/main" val="10597210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F0294-A176-45F3-895A-051CC3FA4B16}"/>
              </a:ext>
            </a:extLst>
          </p:cNvPr>
          <p:cNvSpPr>
            <a:spLocks noGrp="1"/>
          </p:cNvSpPr>
          <p:nvPr>
            <p:ph type="ctrTitle"/>
          </p:nvPr>
        </p:nvSpPr>
        <p:spPr>
          <a:xfrm>
            <a:off x="670352" y="2393266"/>
            <a:ext cx="10851296" cy="3928404"/>
          </a:xfrm>
        </p:spPr>
        <p:txBody>
          <a:bodyPr>
            <a:normAutofit fontScale="90000"/>
          </a:bodyPr>
          <a:lstStyle/>
          <a:p>
            <a:pPr algn="r" rtl="1"/>
            <a:r>
              <a:rPr lang="fa-IR" dirty="0">
                <a:solidFill>
                  <a:schemeClr val="bg1"/>
                </a:solidFill>
                <a:cs typeface="B Nazanin" panose="00000400000000000000" pitchFamily="2" charset="-78"/>
              </a:rPr>
              <a:t>توجه کنید؛</a:t>
            </a: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فرم های مکانیزه جدید یکپارچه نبوده و امکان ارسال یک فرم به تنهایی نیز به مرکز میسر است</a:t>
            </a:r>
            <a:br>
              <a:rPr lang="fa-IR" dirty="0">
                <a:solidFill>
                  <a:schemeClr val="bg1"/>
                </a:solidFill>
                <a:cs typeface="B Nazanin" panose="00000400000000000000" pitchFamily="2" charset="-78"/>
              </a:rPr>
            </a:b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فیلدهای ستاره دار هر فرم باید تکمیل شوند در غیر این صورت امکان ارسال نهایی آن فرم وجود ندارد</a:t>
            </a:r>
            <a:br>
              <a:rPr lang="en-US" dirty="0">
                <a:solidFill>
                  <a:schemeClr val="bg1"/>
                </a:solidFill>
                <a:cs typeface="B Nazanin" panose="00000400000000000000" pitchFamily="2" charset="-78"/>
              </a:rPr>
            </a:br>
            <a:br>
              <a:rPr lang="en-US" dirty="0">
                <a:solidFill>
                  <a:schemeClr val="bg1"/>
                </a:solidFill>
                <a:cs typeface="B Nazanin" panose="00000400000000000000" pitchFamily="2" charset="-78"/>
              </a:rPr>
            </a:br>
            <a:r>
              <a:rPr lang="fa-IR" dirty="0">
                <a:solidFill>
                  <a:schemeClr val="bg1"/>
                </a:solidFill>
                <a:cs typeface="B Nazanin" panose="00000400000000000000" pitchFamily="2" charset="-78"/>
              </a:rPr>
              <a:t>لازم است طول و نوع ورودی هر فیلد طبق جداول پیوستی باشد</a:t>
            </a:r>
            <a:br>
              <a:rPr lang="fa-IR" dirty="0">
                <a:solidFill>
                  <a:schemeClr val="bg1"/>
                </a:solidFill>
                <a:cs typeface="B Nazanin" panose="00000400000000000000" pitchFamily="2" charset="-78"/>
              </a:rPr>
            </a:br>
            <a:endParaRPr lang="en-US" dirty="0">
              <a:solidFill>
                <a:schemeClr val="bg1"/>
              </a:solidFill>
              <a:cs typeface="B Nazanin" panose="00000400000000000000" pitchFamily="2" charset="-78"/>
            </a:endParaRPr>
          </a:p>
        </p:txBody>
      </p:sp>
    </p:spTree>
    <p:extLst>
      <p:ext uri="{BB962C8B-B14F-4D97-AF65-F5344CB8AC3E}">
        <p14:creationId xmlns:p14="http://schemas.microsoft.com/office/powerpoint/2010/main" val="34882774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C0FCC8-8BCD-46B4-B159-7F705E10D7A6}"/>
              </a:ext>
            </a:extLst>
          </p:cNvPr>
          <p:cNvSpPr>
            <a:spLocks noGrp="1"/>
          </p:cNvSpPr>
          <p:nvPr>
            <p:ph type="title"/>
          </p:nvPr>
        </p:nvSpPr>
        <p:spPr>
          <a:xfrm>
            <a:off x="705521" y="1921933"/>
            <a:ext cx="10780957" cy="1507067"/>
          </a:xfrm>
        </p:spPr>
        <p:txBody>
          <a:bodyPr>
            <a:normAutofit fontScale="90000"/>
          </a:bodyPr>
          <a:lstStyle/>
          <a:p>
            <a:pPr algn="r" rtl="1"/>
            <a:r>
              <a:rPr lang="fa-IR" dirty="0">
                <a:solidFill>
                  <a:schemeClr val="bg1"/>
                </a:solidFill>
                <a:cs typeface="B Nazanin" panose="00000400000000000000" pitchFamily="2" charset="-78"/>
              </a:rPr>
              <a:t>پس از ورود به فرم مورد نظر و زدن کلید ثبت فرم جدید در صورتی که فرم مربوطه نمایش داده نشد، نیاز به بروزرسانی مرورگر میباشد. آخرین نسخه مرورگر گوگل کروم و فایرفاکس در بخش دانلود تارنمای داخلی</a:t>
            </a:r>
            <a:r>
              <a:rPr lang="fa-IR" b="1" dirty="0">
                <a:solidFill>
                  <a:schemeClr val="bg1"/>
                </a:solidFill>
                <a:cs typeface="B Nazanin" panose="00000400000000000000" pitchFamily="2" charset="-78"/>
              </a:rPr>
              <a:t> بخش"دانلود"</a:t>
            </a:r>
            <a:r>
              <a:rPr lang="fa-IR" dirty="0">
                <a:solidFill>
                  <a:schemeClr val="bg1"/>
                </a:solidFill>
                <a:cs typeface="B Nazanin" panose="00000400000000000000" pitchFamily="2" charset="-78"/>
              </a:rPr>
              <a:t> و در آدرس مستقیم ذیل موجود است.</a:t>
            </a:r>
            <a:br>
              <a:rPr lang="en-US" dirty="0">
                <a:solidFill>
                  <a:schemeClr val="bg1"/>
                </a:solidFill>
                <a:cs typeface="B Nazanin" panose="00000400000000000000" pitchFamily="2" charset="-78"/>
              </a:rPr>
            </a:br>
            <a:br>
              <a:rPr lang="fa-IR" dirty="0">
                <a:solidFill>
                  <a:schemeClr val="bg1"/>
                </a:solidFill>
                <a:cs typeface="B Nazanin" panose="00000400000000000000" pitchFamily="2" charset="-78"/>
              </a:rPr>
            </a:br>
            <a:r>
              <a:rPr lang="en-US" b="1" dirty="0">
                <a:solidFill>
                  <a:schemeClr val="bg1"/>
                </a:solidFill>
                <a:cs typeface="B Nazanin" panose="00000400000000000000" pitchFamily="2" charset="-78"/>
                <a:hlinkClick r:id="rId2">
                  <a:extLst>
                    <a:ext uri="{A12FA001-AC4F-418D-AE19-62706E023703}">
                      <ahyp:hlinkClr xmlns:ahyp="http://schemas.microsoft.com/office/drawing/2018/hyperlinkcolor" val="tx"/>
                    </a:ext>
                  </a:extLst>
                </a:hlinkClick>
              </a:rPr>
              <a:t>http://mfaict.ir/portal/viewpage/5586</a:t>
            </a:r>
            <a:br>
              <a:rPr lang="en-US" b="1" dirty="0">
                <a:solidFill>
                  <a:schemeClr val="bg1"/>
                </a:solidFill>
                <a:cs typeface="B Nazanin" panose="00000400000000000000" pitchFamily="2" charset="-78"/>
              </a:rPr>
            </a:br>
            <a:br>
              <a:rPr lang="en-US" b="1" dirty="0">
                <a:solidFill>
                  <a:schemeClr val="bg1"/>
                </a:solidFill>
                <a:cs typeface="B Nazanin" panose="00000400000000000000" pitchFamily="2" charset="-78"/>
              </a:rPr>
            </a:br>
            <a:br>
              <a:rPr lang="fa-IR" b="1" dirty="0">
                <a:solidFill>
                  <a:schemeClr val="bg1"/>
                </a:solidFill>
                <a:cs typeface="B Nazanin" panose="00000400000000000000" pitchFamily="2" charset="-78"/>
              </a:rPr>
            </a:br>
            <a:br>
              <a:rPr lang="en-US" dirty="0">
                <a:solidFill>
                  <a:schemeClr val="bg1"/>
                </a:solidFill>
                <a:cs typeface="B Nazanin" panose="00000400000000000000" pitchFamily="2" charset="-78"/>
              </a:rPr>
            </a:br>
            <a:endParaRPr lang="en-US" dirty="0">
              <a:solidFill>
                <a:schemeClr val="bg1"/>
              </a:solidFill>
              <a:cs typeface="B Nazanin" panose="00000400000000000000" pitchFamily="2" charset="-78"/>
            </a:endParaRPr>
          </a:p>
        </p:txBody>
      </p:sp>
      <p:pic>
        <p:nvPicPr>
          <p:cNvPr id="4" name="Picture 3">
            <a:extLst>
              <a:ext uri="{FF2B5EF4-FFF2-40B4-BE49-F238E27FC236}">
                <a16:creationId xmlns:a16="http://schemas.microsoft.com/office/drawing/2014/main" id="{06BFA270-E446-4B54-B2B5-010E60A11312}"/>
              </a:ext>
            </a:extLst>
          </p:cNvPr>
          <p:cNvPicPr>
            <a:picLocks noChangeAspect="1"/>
          </p:cNvPicPr>
          <p:nvPr/>
        </p:nvPicPr>
        <p:blipFill>
          <a:blip r:embed="rId3"/>
          <a:stretch>
            <a:fillRect/>
          </a:stretch>
        </p:blipFill>
        <p:spPr>
          <a:xfrm>
            <a:off x="488277" y="4364568"/>
            <a:ext cx="11172825" cy="1933575"/>
          </a:xfrm>
          <a:prstGeom prst="rect">
            <a:avLst/>
          </a:prstGeom>
        </p:spPr>
      </p:pic>
    </p:spTree>
    <p:extLst>
      <p:ext uri="{BB962C8B-B14F-4D97-AF65-F5344CB8AC3E}">
        <p14:creationId xmlns:p14="http://schemas.microsoft.com/office/powerpoint/2010/main" val="38567777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FB302-659F-4DF5-B583-C61F34ADBEDA}"/>
              </a:ext>
            </a:extLst>
          </p:cNvPr>
          <p:cNvSpPr>
            <a:spLocks noGrp="1"/>
          </p:cNvSpPr>
          <p:nvPr>
            <p:ph type="ctrTitle"/>
          </p:nvPr>
        </p:nvSpPr>
        <p:spPr>
          <a:xfrm>
            <a:off x="239152" y="133351"/>
            <a:ext cx="11479236" cy="2258158"/>
          </a:xfrm>
        </p:spPr>
        <p:txBody>
          <a:bodyPr>
            <a:normAutofit/>
          </a:bodyPr>
          <a:lstStyle/>
          <a:p>
            <a:pPr algn="r" rtl="1"/>
            <a:r>
              <a:rPr lang="fa-IR" sz="3600" dirty="0">
                <a:solidFill>
                  <a:schemeClr val="bg1"/>
                </a:solidFill>
                <a:cs typeface="B Nazanin" panose="00000400000000000000" pitchFamily="2" charset="-78"/>
              </a:rPr>
              <a:t>پس از تکمیل فرم ها از سوی کارشناسان لازم است </a:t>
            </a:r>
            <a:r>
              <a:rPr lang="fa-IR" sz="3600" dirty="0">
                <a:solidFill>
                  <a:srgbClr val="FF0000"/>
                </a:solidFill>
                <a:cs typeface="B Nazanin" panose="00000400000000000000" pitchFamily="2" charset="-78"/>
              </a:rPr>
              <a:t>روسای محترم نمایندگی ها </a:t>
            </a:r>
            <a:r>
              <a:rPr lang="fa-IR" sz="3600" dirty="0">
                <a:solidFill>
                  <a:schemeClr val="bg1"/>
                </a:solidFill>
                <a:cs typeface="B Nazanin" panose="00000400000000000000" pitchFamily="2" charset="-78"/>
              </a:rPr>
              <a:t>نیز با استفاده از نام کاربری و گذرواژه خود وارد پنل مدیریتی شده و فرم های دریافت شده را تائید بفرمایند </a:t>
            </a:r>
            <a:endParaRPr lang="en-US" sz="3600" dirty="0">
              <a:solidFill>
                <a:schemeClr val="bg1"/>
              </a:solidFill>
              <a:cs typeface="B Nazanin" panose="00000400000000000000" pitchFamily="2" charset="-78"/>
            </a:endParaRPr>
          </a:p>
        </p:txBody>
      </p:sp>
      <p:pic>
        <p:nvPicPr>
          <p:cNvPr id="4" name="Picture 3">
            <a:extLst>
              <a:ext uri="{FF2B5EF4-FFF2-40B4-BE49-F238E27FC236}">
                <a16:creationId xmlns:a16="http://schemas.microsoft.com/office/drawing/2014/main" id="{BBA80C7D-83C5-4A7B-9A4F-468E7A455384}"/>
              </a:ext>
            </a:extLst>
          </p:cNvPr>
          <p:cNvPicPr>
            <a:picLocks noChangeAspect="1"/>
          </p:cNvPicPr>
          <p:nvPr/>
        </p:nvPicPr>
        <p:blipFill>
          <a:blip r:embed="rId2"/>
          <a:stretch>
            <a:fillRect/>
          </a:stretch>
        </p:blipFill>
        <p:spPr>
          <a:xfrm>
            <a:off x="142875" y="2391509"/>
            <a:ext cx="11906250" cy="3067050"/>
          </a:xfrm>
          <a:prstGeom prst="rect">
            <a:avLst/>
          </a:prstGeom>
        </p:spPr>
      </p:pic>
    </p:spTree>
    <p:extLst>
      <p:ext uri="{BB962C8B-B14F-4D97-AF65-F5344CB8AC3E}">
        <p14:creationId xmlns:p14="http://schemas.microsoft.com/office/powerpoint/2010/main" val="36431101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E23CA-1120-4691-BD6A-CECEF622637C}"/>
              </a:ext>
            </a:extLst>
          </p:cNvPr>
          <p:cNvSpPr>
            <a:spLocks noGrp="1"/>
          </p:cNvSpPr>
          <p:nvPr>
            <p:ph type="title"/>
          </p:nvPr>
        </p:nvSpPr>
        <p:spPr>
          <a:xfrm>
            <a:off x="642009" y="3319713"/>
            <a:ext cx="11132650" cy="1507067"/>
          </a:xfrm>
        </p:spPr>
        <p:txBody>
          <a:bodyPr>
            <a:normAutofit fontScale="90000"/>
          </a:bodyPr>
          <a:lstStyle/>
          <a:p>
            <a:pPr algn="r" rtl="1"/>
            <a:br>
              <a:rPr lang="fa-IR" dirty="0">
                <a:solidFill>
                  <a:schemeClr val="bg1"/>
                </a:solidFill>
                <a:cs typeface="B Nazanin" panose="00000400000000000000" pitchFamily="2" charset="-78"/>
              </a:rPr>
            </a:b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با انتخاب دکمه عملیات (از سوی رئیس نمایندگی) با استفاده از گزینه های تعریف شده امکان ویرایش، حذف و یا تائید تعریف شده است که در </a:t>
            </a:r>
            <a:r>
              <a:rPr lang="fa-IR" b="1" dirty="0">
                <a:solidFill>
                  <a:srgbClr val="FF0000"/>
                </a:solidFill>
                <a:cs typeface="B Nazanin" panose="00000400000000000000" pitchFamily="2" charset="-78"/>
              </a:rPr>
              <a:t>صورت تائید فرم توسط رئیس نمایندگی </a:t>
            </a:r>
            <a:r>
              <a:rPr lang="fa-IR" dirty="0">
                <a:solidFill>
                  <a:schemeClr val="bg1"/>
                </a:solidFill>
                <a:cs typeface="B Nazanin" panose="00000400000000000000" pitchFamily="2" charset="-78"/>
              </a:rPr>
              <a:t>، مدیریت پایگاه اطلاع رسانی معاونت دیپلماسی امکان دریافت فرم، ویرایش احتمالی و انتشار آن بر روی پایگاه را خواهد داشت.</a:t>
            </a:r>
            <a:br>
              <a:rPr lang="fa-IR" dirty="0">
                <a:solidFill>
                  <a:schemeClr val="bg1"/>
                </a:solidFill>
                <a:cs typeface="B Nazanin" panose="00000400000000000000" pitchFamily="2" charset="-78"/>
              </a:rPr>
            </a:br>
            <a:endParaRPr lang="en-US" dirty="0">
              <a:solidFill>
                <a:schemeClr val="bg1"/>
              </a:solidFill>
              <a:cs typeface="B Nazanin" panose="00000400000000000000" pitchFamily="2" charset="-78"/>
            </a:endParaRPr>
          </a:p>
        </p:txBody>
      </p:sp>
      <p:pic>
        <p:nvPicPr>
          <p:cNvPr id="4" name="Content Placeholder 3">
            <a:extLst>
              <a:ext uri="{FF2B5EF4-FFF2-40B4-BE49-F238E27FC236}">
                <a16:creationId xmlns:a16="http://schemas.microsoft.com/office/drawing/2014/main" id="{E915CB7F-E4E6-4A9D-AC4E-9575A3F5D823}"/>
              </a:ext>
            </a:extLst>
          </p:cNvPr>
          <p:cNvPicPr>
            <a:picLocks noGrp="1" noChangeAspect="1"/>
          </p:cNvPicPr>
          <p:nvPr>
            <p:ph idx="1"/>
          </p:nvPr>
        </p:nvPicPr>
        <p:blipFill>
          <a:blip r:embed="rId2"/>
          <a:stretch>
            <a:fillRect/>
          </a:stretch>
        </p:blipFill>
        <p:spPr>
          <a:xfrm>
            <a:off x="642009" y="434302"/>
            <a:ext cx="3057600" cy="2495440"/>
          </a:xfrm>
          <a:prstGeom prst="rect">
            <a:avLst/>
          </a:prstGeom>
        </p:spPr>
      </p:pic>
    </p:spTree>
    <p:extLst>
      <p:ext uri="{BB962C8B-B14F-4D97-AF65-F5344CB8AC3E}">
        <p14:creationId xmlns:p14="http://schemas.microsoft.com/office/powerpoint/2010/main" val="6340850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096E1-4145-4ACD-89FE-9CF7772EC5C7}"/>
              </a:ext>
            </a:extLst>
          </p:cNvPr>
          <p:cNvSpPr>
            <a:spLocks noGrp="1"/>
          </p:cNvSpPr>
          <p:nvPr>
            <p:ph type="title"/>
          </p:nvPr>
        </p:nvSpPr>
        <p:spPr>
          <a:xfrm>
            <a:off x="684212" y="0"/>
            <a:ext cx="11090446" cy="5994399"/>
          </a:xfrm>
        </p:spPr>
        <p:txBody>
          <a:bodyPr>
            <a:normAutofit/>
          </a:bodyPr>
          <a:lstStyle/>
          <a:p>
            <a:pPr algn="ctr" rtl="1"/>
            <a:r>
              <a:rPr lang="fa-IR" dirty="0">
                <a:solidFill>
                  <a:schemeClr val="bg1"/>
                </a:solidFill>
                <a:cs typeface="B Nazanin" panose="00000400000000000000" pitchFamily="2" charset="-78"/>
              </a:rPr>
              <a:t>به منظور پاسخگویی به سوالات احتمالی، پیگیری امور و بازبینی داده های صفحه اطلاعات اقتصادی، همکاران شما در مرکز پاسخگو خواهند بود </a:t>
            </a:r>
            <a:endParaRPr lang="en-US" dirty="0">
              <a:solidFill>
                <a:schemeClr val="bg1"/>
              </a:solidFill>
              <a:cs typeface="B Nazanin" panose="00000400000000000000" pitchFamily="2" charset="-78"/>
            </a:endParaRPr>
          </a:p>
        </p:txBody>
      </p:sp>
    </p:spTree>
    <p:extLst>
      <p:ext uri="{BB962C8B-B14F-4D97-AF65-F5344CB8AC3E}">
        <p14:creationId xmlns:p14="http://schemas.microsoft.com/office/powerpoint/2010/main" val="142769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8EA68-1082-4A83-AABB-536D683FF3AB}"/>
              </a:ext>
            </a:extLst>
          </p:cNvPr>
          <p:cNvSpPr>
            <a:spLocks noGrp="1"/>
          </p:cNvSpPr>
          <p:nvPr>
            <p:ph type="title"/>
          </p:nvPr>
        </p:nvSpPr>
        <p:spPr>
          <a:xfrm>
            <a:off x="6231987" y="647113"/>
            <a:ext cx="5022168" cy="4995593"/>
          </a:xfrm>
        </p:spPr>
        <p:txBody>
          <a:bodyPr>
            <a:normAutofit/>
          </a:bodyPr>
          <a:lstStyle/>
          <a:p>
            <a:pPr algn="ctr"/>
            <a:r>
              <a:rPr lang="fa-IR" dirty="0">
                <a:solidFill>
                  <a:schemeClr val="bg1"/>
                </a:solidFill>
                <a:cs typeface="B Nazanin" panose="00000400000000000000" pitchFamily="2" charset="-78"/>
              </a:rPr>
              <a:t>کارشناس متناظر جهت پیگیری امور نمایندگی ها یاد شده در این اسلاید</a:t>
            </a:r>
            <a:br>
              <a:rPr lang="fa-IR" dirty="0">
                <a:solidFill>
                  <a:schemeClr val="bg1"/>
                </a:solidFill>
                <a:cs typeface="B Nazanin" panose="00000400000000000000" pitchFamily="2" charset="-78"/>
              </a:rPr>
            </a:b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سرکار خانم موسوی</a:t>
            </a: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شماره داخلی: 5019</a:t>
            </a:r>
            <a:endParaRPr lang="en-US" dirty="0"/>
          </a:p>
        </p:txBody>
      </p:sp>
      <p:pic>
        <p:nvPicPr>
          <p:cNvPr id="3" name="Picture 2">
            <a:extLst>
              <a:ext uri="{FF2B5EF4-FFF2-40B4-BE49-F238E27FC236}">
                <a16:creationId xmlns:a16="http://schemas.microsoft.com/office/drawing/2014/main" id="{4A904456-9DE9-4E82-85F3-54E3115F80B0}"/>
              </a:ext>
            </a:extLst>
          </p:cNvPr>
          <p:cNvPicPr>
            <a:picLocks noChangeAspect="1"/>
          </p:cNvPicPr>
          <p:nvPr/>
        </p:nvPicPr>
        <p:blipFill>
          <a:blip r:embed="rId2"/>
          <a:stretch>
            <a:fillRect/>
          </a:stretch>
        </p:blipFill>
        <p:spPr>
          <a:xfrm>
            <a:off x="1883531" y="314847"/>
            <a:ext cx="2674402" cy="6228305"/>
          </a:xfrm>
          <a:prstGeom prst="rect">
            <a:avLst/>
          </a:prstGeom>
        </p:spPr>
      </p:pic>
    </p:spTree>
    <p:extLst>
      <p:ext uri="{BB962C8B-B14F-4D97-AF65-F5344CB8AC3E}">
        <p14:creationId xmlns:p14="http://schemas.microsoft.com/office/powerpoint/2010/main" val="16007368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982F4C9-D483-428A-9318-072526B47E5D}"/>
              </a:ext>
            </a:extLst>
          </p:cNvPr>
          <p:cNvPicPr>
            <a:picLocks noChangeAspect="1"/>
          </p:cNvPicPr>
          <p:nvPr/>
        </p:nvPicPr>
        <p:blipFill>
          <a:blip r:embed="rId2"/>
          <a:stretch>
            <a:fillRect/>
          </a:stretch>
        </p:blipFill>
        <p:spPr>
          <a:xfrm>
            <a:off x="2843358" y="1256110"/>
            <a:ext cx="2530500" cy="3743343"/>
          </a:xfrm>
          <a:prstGeom prst="rect">
            <a:avLst/>
          </a:prstGeom>
        </p:spPr>
      </p:pic>
      <p:sp>
        <p:nvSpPr>
          <p:cNvPr id="5" name="Title 1">
            <a:extLst>
              <a:ext uri="{FF2B5EF4-FFF2-40B4-BE49-F238E27FC236}">
                <a16:creationId xmlns:a16="http://schemas.microsoft.com/office/drawing/2014/main" id="{B6FA0463-D9DA-4959-BCD4-31B5B4D83D09}"/>
              </a:ext>
            </a:extLst>
          </p:cNvPr>
          <p:cNvSpPr>
            <a:spLocks noGrp="1"/>
          </p:cNvSpPr>
          <p:nvPr>
            <p:ph type="title"/>
          </p:nvPr>
        </p:nvSpPr>
        <p:spPr>
          <a:xfrm>
            <a:off x="6231987" y="647113"/>
            <a:ext cx="5022168" cy="4995593"/>
          </a:xfrm>
        </p:spPr>
        <p:txBody>
          <a:bodyPr>
            <a:normAutofit/>
          </a:bodyPr>
          <a:lstStyle/>
          <a:p>
            <a:pPr algn="ctr"/>
            <a:r>
              <a:rPr lang="fa-IR" dirty="0">
                <a:solidFill>
                  <a:schemeClr val="bg1"/>
                </a:solidFill>
                <a:cs typeface="B Nazanin" panose="00000400000000000000" pitchFamily="2" charset="-78"/>
              </a:rPr>
              <a:t>کارشناس متناظر جهت پیگیری امور نمایندگی ها یاد شده در این اسلاید</a:t>
            </a:r>
            <a:br>
              <a:rPr lang="fa-IR" dirty="0">
                <a:solidFill>
                  <a:schemeClr val="bg1"/>
                </a:solidFill>
                <a:cs typeface="B Nazanin" panose="00000400000000000000" pitchFamily="2" charset="-78"/>
              </a:rPr>
            </a:b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سرکار خانم کمالی مقدم</a:t>
            </a: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شماره داخلی: 5010</a:t>
            </a:r>
            <a:endParaRPr lang="en-US" dirty="0"/>
          </a:p>
        </p:txBody>
      </p:sp>
    </p:spTree>
    <p:extLst>
      <p:ext uri="{BB962C8B-B14F-4D97-AF65-F5344CB8AC3E}">
        <p14:creationId xmlns:p14="http://schemas.microsoft.com/office/powerpoint/2010/main" val="16879273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F8351-4496-4B90-BE00-4ACC9629C099}"/>
              </a:ext>
            </a:extLst>
          </p:cNvPr>
          <p:cNvSpPr>
            <a:spLocks noGrp="1"/>
          </p:cNvSpPr>
          <p:nvPr>
            <p:ph type="title"/>
          </p:nvPr>
        </p:nvSpPr>
        <p:spPr>
          <a:xfrm>
            <a:off x="0" y="250118"/>
            <a:ext cx="5247861" cy="6150682"/>
          </a:xfrm>
        </p:spPr>
        <p:txBody>
          <a:bodyPr>
            <a:normAutofit/>
          </a:bodyPr>
          <a:lstStyle/>
          <a:p>
            <a:pPr algn="r"/>
            <a:r>
              <a:rPr lang="fa-IR" sz="2400" b="1" dirty="0">
                <a:solidFill>
                  <a:schemeClr val="bg1"/>
                </a:solidFill>
                <a:cs typeface="B Nazanin" panose="00000400000000000000" pitchFamily="2" charset="-78"/>
              </a:rPr>
              <a:t>پایگاه اطلاع رسانی معاونت دیپلماسی اقتصادی وزارت امور خارجه در تاریخ 25 فروردین 1398 در اولین جلسه ستاد هماهنگی روابط خارجی همان سال، رونمایی شد </a:t>
            </a:r>
            <a:br>
              <a:rPr lang="fa-IR" sz="2400" b="1" dirty="0">
                <a:solidFill>
                  <a:schemeClr val="bg1"/>
                </a:solidFill>
                <a:cs typeface="B Nazanin" panose="00000400000000000000" pitchFamily="2" charset="-78"/>
              </a:rPr>
            </a:br>
            <a:br>
              <a:rPr lang="fa-IR" sz="2400" dirty="0">
                <a:solidFill>
                  <a:schemeClr val="bg1"/>
                </a:solidFill>
                <a:cs typeface="B Nazanin" panose="00000400000000000000" pitchFamily="2" charset="-78"/>
              </a:rPr>
            </a:br>
            <a:br>
              <a:rPr lang="fa-IR" sz="2400" dirty="0">
                <a:solidFill>
                  <a:schemeClr val="bg1"/>
                </a:solidFill>
                <a:cs typeface="B Nazanin" panose="00000400000000000000" pitchFamily="2" charset="-78"/>
              </a:rPr>
            </a:br>
            <a:br>
              <a:rPr lang="fa-IR" sz="2400" dirty="0">
                <a:solidFill>
                  <a:schemeClr val="bg1"/>
                </a:solidFill>
                <a:cs typeface="B Nazanin" panose="00000400000000000000" pitchFamily="2" charset="-78"/>
              </a:rPr>
            </a:br>
            <a:r>
              <a:rPr lang="fa-IR" sz="2400" dirty="0">
                <a:solidFill>
                  <a:schemeClr val="bg1"/>
                </a:solidFill>
                <a:cs typeface="B Nazanin" panose="00000400000000000000" pitchFamily="2" charset="-78"/>
              </a:rPr>
              <a:t>مهم ترین اهداف آن؛</a:t>
            </a:r>
            <a:br>
              <a:rPr lang="fa-IR" sz="2400" dirty="0">
                <a:solidFill>
                  <a:schemeClr val="bg1"/>
                </a:solidFill>
                <a:cs typeface="B Nazanin" panose="00000400000000000000" pitchFamily="2" charset="-78"/>
              </a:rPr>
            </a:br>
            <a:r>
              <a:rPr lang="fa-IR" sz="2400" dirty="0">
                <a:solidFill>
                  <a:schemeClr val="bg1"/>
                </a:solidFill>
                <a:cs typeface="B Nazanin" panose="00000400000000000000" pitchFamily="2" charset="-78"/>
              </a:rPr>
              <a:t>1- </a:t>
            </a:r>
            <a:r>
              <a:rPr lang="fa-IR" sz="2400" b="1" dirty="0">
                <a:solidFill>
                  <a:schemeClr val="bg1"/>
                </a:solidFill>
                <a:cs typeface="B Nazanin" panose="00000400000000000000" pitchFamily="2" charset="-78"/>
              </a:rPr>
              <a:t>ایجاد بانک اطلاعاتی اقتصادی </a:t>
            </a:r>
            <a:r>
              <a:rPr lang="fa-IR" sz="2000" dirty="0">
                <a:solidFill>
                  <a:schemeClr val="bg1"/>
                </a:solidFill>
                <a:cs typeface="B Nazanin" panose="00000400000000000000" pitchFamily="2" charset="-78"/>
              </a:rPr>
              <a:t>(بر اساس ماده 9 آئین نامه اجرایی قانون بهبود مستمر فضای کسب و کار )</a:t>
            </a:r>
            <a:br>
              <a:rPr lang="fa-IR" sz="2000" b="1" dirty="0">
                <a:solidFill>
                  <a:schemeClr val="bg1"/>
                </a:solidFill>
                <a:cs typeface="B Nazanin" panose="00000400000000000000" pitchFamily="2" charset="-78"/>
              </a:rPr>
            </a:br>
            <a:r>
              <a:rPr lang="fa-IR" sz="2000" b="1" dirty="0">
                <a:solidFill>
                  <a:schemeClr val="bg1"/>
                </a:solidFill>
                <a:cs typeface="B Nazanin" panose="00000400000000000000" pitchFamily="2" charset="-78"/>
              </a:rPr>
              <a:t>2- استفاده از منابع اطلاعاتی مستقیم</a:t>
            </a:r>
            <a:r>
              <a:rPr lang="fa-IR" sz="2000" dirty="0">
                <a:solidFill>
                  <a:schemeClr val="bg1"/>
                </a:solidFill>
                <a:cs typeface="B Nazanin" panose="00000400000000000000" pitchFamily="2" charset="-78"/>
              </a:rPr>
              <a:t>،  معتبر و در غالب موارد انحصاری وزارت امورخارجه با پشتیبانی بدنه کارشناسان اقتصادی اعزامی</a:t>
            </a:r>
            <a:br>
              <a:rPr lang="fa-IR" sz="2000" dirty="0">
                <a:solidFill>
                  <a:schemeClr val="bg1"/>
                </a:solidFill>
                <a:cs typeface="B Nazanin" panose="00000400000000000000" pitchFamily="2" charset="-78"/>
              </a:rPr>
            </a:br>
            <a:r>
              <a:rPr lang="fa-IR" sz="2000" dirty="0">
                <a:solidFill>
                  <a:schemeClr val="bg1"/>
                </a:solidFill>
                <a:cs typeface="B Nazanin" panose="00000400000000000000" pitchFamily="2" charset="-78"/>
              </a:rPr>
              <a:t>3- </a:t>
            </a:r>
            <a:r>
              <a:rPr lang="fa-IR" sz="2000" b="1" dirty="0">
                <a:solidFill>
                  <a:schemeClr val="bg1"/>
                </a:solidFill>
                <a:cs typeface="B Nazanin" panose="00000400000000000000" pitchFamily="2" charset="-78"/>
              </a:rPr>
              <a:t>تسریع در روند گردش آزاد </a:t>
            </a:r>
            <a:r>
              <a:rPr lang="fa-IR" sz="2000" dirty="0">
                <a:solidFill>
                  <a:schemeClr val="bg1"/>
                </a:solidFill>
                <a:cs typeface="B Nazanin" panose="00000400000000000000" pitchFamily="2" charset="-78"/>
              </a:rPr>
              <a:t>اطلاعات غیرطبقه بندی شده </a:t>
            </a:r>
            <a:br>
              <a:rPr lang="fa-IR" sz="2000" dirty="0">
                <a:solidFill>
                  <a:schemeClr val="bg1"/>
                </a:solidFill>
                <a:cs typeface="B Nazanin" panose="00000400000000000000" pitchFamily="2" charset="-78"/>
              </a:rPr>
            </a:br>
            <a:r>
              <a:rPr lang="fa-IR" sz="2000" dirty="0">
                <a:solidFill>
                  <a:schemeClr val="bg1"/>
                </a:solidFill>
                <a:cs typeface="B Nazanin" panose="00000400000000000000" pitchFamily="2" charset="-78"/>
              </a:rPr>
              <a:t>4</a:t>
            </a:r>
            <a:r>
              <a:rPr lang="fa-IR" sz="2000" b="1" dirty="0">
                <a:solidFill>
                  <a:schemeClr val="bg1"/>
                </a:solidFill>
                <a:cs typeface="B Nazanin" panose="00000400000000000000" pitchFamily="2" charset="-78"/>
              </a:rPr>
              <a:t>- بهره مندی فعالان اقتصادی </a:t>
            </a:r>
            <a:r>
              <a:rPr lang="fa-IR" sz="2000" dirty="0">
                <a:solidFill>
                  <a:schemeClr val="bg1"/>
                </a:solidFill>
                <a:cs typeface="B Nazanin" panose="00000400000000000000" pitchFamily="2" charset="-78"/>
              </a:rPr>
              <a:t>خارج از دستگاه از محتوای ایجاد شده </a:t>
            </a:r>
            <a:endParaRPr lang="en-US" sz="2400" dirty="0">
              <a:solidFill>
                <a:schemeClr val="bg1"/>
              </a:solidFill>
              <a:cs typeface="B Nazanin" panose="00000400000000000000" pitchFamily="2" charset="-78"/>
            </a:endParaRPr>
          </a:p>
        </p:txBody>
      </p:sp>
      <p:pic>
        <p:nvPicPr>
          <p:cNvPr id="5" name="Content Placeholder 4">
            <a:extLst>
              <a:ext uri="{FF2B5EF4-FFF2-40B4-BE49-F238E27FC236}">
                <a16:creationId xmlns:a16="http://schemas.microsoft.com/office/drawing/2014/main" id="{20CE88FA-1CDC-4D5D-8735-71E4214000B4}"/>
              </a:ext>
            </a:extLst>
          </p:cNvPr>
          <p:cNvPicPr>
            <a:picLocks noGrp="1" noChangeAspect="1"/>
          </p:cNvPicPr>
          <p:nvPr>
            <p:ph idx="1"/>
          </p:nvPr>
        </p:nvPicPr>
        <p:blipFill>
          <a:blip r:embed="rId2"/>
          <a:stretch>
            <a:fillRect/>
          </a:stretch>
        </p:blipFill>
        <p:spPr>
          <a:xfrm>
            <a:off x="5641145" y="444696"/>
            <a:ext cx="5721945" cy="5721945"/>
          </a:xfrm>
        </p:spPr>
      </p:pic>
    </p:spTree>
    <p:extLst>
      <p:ext uri="{BB962C8B-B14F-4D97-AF65-F5344CB8AC3E}">
        <p14:creationId xmlns:p14="http://schemas.microsoft.com/office/powerpoint/2010/main" val="9555299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E83B3EA-6D4A-4BB5-90F1-C9C3BD41C316}"/>
              </a:ext>
            </a:extLst>
          </p:cNvPr>
          <p:cNvSpPr>
            <a:spLocks noGrp="1"/>
          </p:cNvSpPr>
          <p:nvPr>
            <p:ph type="title"/>
          </p:nvPr>
        </p:nvSpPr>
        <p:spPr>
          <a:xfrm>
            <a:off x="6231987" y="647113"/>
            <a:ext cx="5022168" cy="4995593"/>
          </a:xfrm>
        </p:spPr>
        <p:txBody>
          <a:bodyPr>
            <a:normAutofit/>
          </a:bodyPr>
          <a:lstStyle/>
          <a:p>
            <a:pPr algn="ctr"/>
            <a:r>
              <a:rPr lang="fa-IR" dirty="0">
                <a:solidFill>
                  <a:schemeClr val="bg1"/>
                </a:solidFill>
                <a:cs typeface="B Nazanin" panose="00000400000000000000" pitchFamily="2" charset="-78"/>
              </a:rPr>
              <a:t>کارشناس متناظر جهت پیگیری امور نمایندگی ها یاد شده در این اسلاید</a:t>
            </a:r>
            <a:br>
              <a:rPr lang="fa-IR" dirty="0">
                <a:solidFill>
                  <a:schemeClr val="bg1"/>
                </a:solidFill>
                <a:cs typeface="B Nazanin" panose="00000400000000000000" pitchFamily="2" charset="-78"/>
              </a:rPr>
            </a:b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جناب آقای عطائی</a:t>
            </a: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شماره داخلی: 5542</a:t>
            </a:r>
            <a:endParaRPr lang="en-US" dirty="0"/>
          </a:p>
        </p:txBody>
      </p:sp>
      <p:pic>
        <p:nvPicPr>
          <p:cNvPr id="4" name="Picture 3">
            <a:extLst>
              <a:ext uri="{FF2B5EF4-FFF2-40B4-BE49-F238E27FC236}">
                <a16:creationId xmlns:a16="http://schemas.microsoft.com/office/drawing/2014/main" id="{37D9DB77-E1AD-4870-951D-98FBB8E6914D}"/>
              </a:ext>
            </a:extLst>
          </p:cNvPr>
          <p:cNvPicPr>
            <a:picLocks noChangeAspect="1"/>
          </p:cNvPicPr>
          <p:nvPr/>
        </p:nvPicPr>
        <p:blipFill>
          <a:blip r:embed="rId2"/>
          <a:stretch>
            <a:fillRect/>
          </a:stretch>
        </p:blipFill>
        <p:spPr>
          <a:xfrm>
            <a:off x="1797366" y="803025"/>
            <a:ext cx="2909891" cy="4995593"/>
          </a:xfrm>
          <a:prstGeom prst="rect">
            <a:avLst/>
          </a:prstGeom>
        </p:spPr>
      </p:pic>
    </p:spTree>
    <p:extLst>
      <p:ext uri="{BB962C8B-B14F-4D97-AF65-F5344CB8AC3E}">
        <p14:creationId xmlns:p14="http://schemas.microsoft.com/office/powerpoint/2010/main" val="7684532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F1D5AD1-31BC-44F4-BB97-5F8E6377CED3}"/>
              </a:ext>
            </a:extLst>
          </p:cNvPr>
          <p:cNvSpPr>
            <a:spLocks noGrp="1"/>
          </p:cNvSpPr>
          <p:nvPr>
            <p:ph type="title"/>
          </p:nvPr>
        </p:nvSpPr>
        <p:spPr>
          <a:xfrm>
            <a:off x="6231987" y="647113"/>
            <a:ext cx="5022168" cy="4995593"/>
          </a:xfrm>
        </p:spPr>
        <p:txBody>
          <a:bodyPr>
            <a:normAutofit/>
          </a:bodyPr>
          <a:lstStyle/>
          <a:p>
            <a:pPr algn="ctr"/>
            <a:r>
              <a:rPr lang="fa-IR" dirty="0">
                <a:solidFill>
                  <a:schemeClr val="bg1"/>
                </a:solidFill>
                <a:cs typeface="B Nazanin" panose="00000400000000000000" pitchFamily="2" charset="-78"/>
              </a:rPr>
              <a:t>کارشناس متناظر جهت پیگیری امور نمایندگی ها یاد شده در این اسلاید</a:t>
            </a:r>
            <a:br>
              <a:rPr lang="fa-IR" dirty="0">
                <a:solidFill>
                  <a:schemeClr val="bg1"/>
                </a:solidFill>
                <a:cs typeface="B Nazanin" panose="00000400000000000000" pitchFamily="2" charset="-78"/>
              </a:rPr>
            </a:b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جناب آقای شهبازی</a:t>
            </a: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شماره داخلی: 5717</a:t>
            </a:r>
            <a:endParaRPr lang="en-US" dirty="0"/>
          </a:p>
        </p:txBody>
      </p:sp>
      <p:pic>
        <p:nvPicPr>
          <p:cNvPr id="4" name="Picture 3">
            <a:extLst>
              <a:ext uri="{FF2B5EF4-FFF2-40B4-BE49-F238E27FC236}">
                <a16:creationId xmlns:a16="http://schemas.microsoft.com/office/drawing/2014/main" id="{0773002D-45B6-4D63-9C88-10E870523F57}"/>
              </a:ext>
            </a:extLst>
          </p:cNvPr>
          <p:cNvPicPr>
            <a:picLocks noChangeAspect="1"/>
          </p:cNvPicPr>
          <p:nvPr/>
        </p:nvPicPr>
        <p:blipFill>
          <a:blip r:embed="rId2"/>
          <a:stretch>
            <a:fillRect/>
          </a:stretch>
        </p:blipFill>
        <p:spPr>
          <a:xfrm>
            <a:off x="3275372" y="282126"/>
            <a:ext cx="2520518" cy="6293747"/>
          </a:xfrm>
          <a:prstGeom prst="rect">
            <a:avLst/>
          </a:prstGeom>
        </p:spPr>
      </p:pic>
      <p:pic>
        <p:nvPicPr>
          <p:cNvPr id="5" name="Picture 4">
            <a:extLst>
              <a:ext uri="{FF2B5EF4-FFF2-40B4-BE49-F238E27FC236}">
                <a16:creationId xmlns:a16="http://schemas.microsoft.com/office/drawing/2014/main" id="{3FDB4343-1478-4947-B0EF-6653D9B7EE74}"/>
              </a:ext>
            </a:extLst>
          </p:cNvPr>
          <p:cNvPicPr>
            <a:picLocks noChangeAspect="1"/>
          </p:cNvPicPr>
          <p:nvPr/>
        </p:nvPicPr>
        <p:blipFill>
          <a:blip r:embed="rId3"/>
          <a:stretch>
            <a:fillRect/>
          </a:stretch>
        </p:blipFill>
        <p:spPr>
          <a:xfrm>
            <a:off x="575896" y="282126"/>
            <a:ext cx="2263379" cy="3508237"/>
          </a:xfrm>
          <a:prstGeom prst="rect">
            <a:avLst/>
          </a:prstGeom>
        </p:spPr>
      </p:pic>
    </p:spTree>
    <p:extLst>
      <p:ext uri="{BB962C8B-B14F-4D97-AF65-F5344CB8AC3E}">
        <p14:creationId xmlns:p14="http://schemas.microsoft.com/office/powerpoint/2010/main" val="37396554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DF3E322-D5CF-43F8-B7C2-B2BC1F3346F7}"/>
              </a:ext>
            </a:extLst>
          </p:cNvPr>
          <p:cNvSpPr>
            <a:spLocks noGrp="1"/>
          </p:cNvSpPr>
          <p:nvPr>
            <p:ph type="title"/>
          </p:nvPr>
        </p:nvSpPr>
        <p:spPr>
          <a:xfrm>
            <a:off x="6231987" y="647113"/>
            <a:ext cx="5022168" cy="4995593"/>
          </a:xfrm>
        </p:spPr>
        <p:txBody>
          <a:bodyPr>
            <a:normAutofit/>
          </a:bodyPr>
          <a:lstStyle/>
          <a:p>
            <a:pPr algn="ctr"/>
            <a:r>
              <a:rPr lang="fa-IR" dirty="0">
                <a:solidFill>
                  <a:schemeClr val="bg1"/>
                </a:solidFill>
                <a:cs typeface="B Nazanin" panose="00000400000000000000" pitchFamily="2" charset="-78"/>
              </a:rPr>
              <a:t>کارشناس متناظر جهت پیگیری امور نمایندگی ها یاد شده در این اسلاید</a:t>
            </a:r>
            <a:br>
              <a:rPr lang="fa-IR" dirty="0">
                <a:solidFill>
                  <a:schemeClr val="bg1"/>
                </a:solidFill>
                <a:cs typeface="B Nazanin" panose="00000400000000000000" pitchFamily="2" charset="-78"/>
              </a:rPr>
            </a:b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سرکار خانم نژاد محمد نامقی</a:t>
            </a: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شماره داخلی: 5044</a:t>
            </a:r>
            <a:endParaRPr lang="en-US" dirty="0"/>
          </a:p>
        </p:txBody>
      </p:sp>
      <p:pic>
        <p:nvPicPr>
          <p:cNvPr id="6" name="Picture 5">
            <a:extLst>
              <a:ext uri="{FF2B5EF4-FFF2-40B4-BE49-F238E27FC236}">
                <a16:creationId xmlns:a16="http://schemas.microsoft.com/office/drawing/2014/main" id="{FE341FCE-F94C-47EF-BC0C-BC1D44B6D985}"/>
              </a:ext>
            </a:extLst>
          </p:cNvPr>
          <p:cNvPicPr>
            <a:picLocks noChangeAspect="1"/>
          </p:cNvPicPr>
          <p:nvPr/>
        </p:nvPicPr>
        <p:blipFill>
          <a:blip r:embed="rId2"/>
          <a:stretch>
            <a:fillRect/>
          </a:stretch>
        </p:blipFill>
        <p:spPr>
          <a:xfrm>
            <a:off x="2228263" y="132393"/>
            <a:ext cx="2498481" cy="6593214"/>
          </a:xfrm>
          <a:prstGeom prst="rect">
            <a:avLst/>
          </a:prstGeom>
        </p:spPr>
      </p:pic>
    </p:spTree>
    <p:extLst>
      <p:ext uri="{BB962C8B-B14F-4D97-AF65-F5344CB8AC3E}">
        <p14:creationId xmlns:p14="http://schemas.microsoft.com/office/powerpoint/2010/main" val="22197806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F40F30F-EB1C-4027-8DEF-19EFC4191CAE}"/>
              </a:ext>
            </a:extLst>
          </p:cNvPr>
          <p:cNvSpPr>
            <a:spLocks noGrp="1"/>
          </p:cNvSpPr>
          <p:nvPr>
            <p:ph type="title"/>
          </p:nvPr>
        </p:nvSpPr>
        <p:spPr>
          <a:xfrm>
            <a:off x="6231987" y="647113"/>
            <a:ext cx="5022168" cy="4995593"/>
          </a:xfrm>
        </p:spPr>
        <p:txBody>
          <a:bodyPr>
            <a:normAutofit/>
          </a:bodyPr>
          <a:lstStyle/>
          <a:p>
            <a:pPr algn="ctr"/>
            <a:r>
              <a:rPr lang="fa-IR" dirty="0">
                <a:solidFill>
                  <a:schemeClr val="bg1"/>
                </a:solidFill>
                <a:cs typeface="B Nazanin" panose="00000400000000000000" pitchFamily="2" charset="-78"/>
              </a:rPr>
              <a:t>کارشناس متناظر جهت پیگیری امور نمایندگی ها یاد شده در این اسلاید</a:t>
            </a:r>
            <a:br>
              <a:rPr lang="fa-IR" dirty="0">
                <a:solidFill>
                  <a:schemeClr val="bg1"/>
                </a:solidFill>
                <a:cs typeface="B Nazanin" panose="00000400000000000000" pitchFamily="2" charset="-78"/>
              </a:rPr>
            </a:b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سرکار خانم حسن زاده</a:t>
            </a: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شماره داخلی: 2207</a:t>
            </a:r>
            <a:endParaRPr lang="en-US" dirty="0"/>
          </a:p>
        </p:txBody>
      </p:sp>
      <p:pic>
        <p:nvPicPr>
          <p:cNvPr id="4" name="Picture 3">
            <a:extLst>
              <a:ext uri="{FF2B5EF4-FFF2-40B4-BE49-F238E27FC236}">
                <a16:creationId xmlns:a16="http://schemas.microsoft.com/office/drawing/2014/main" id="{617EDC9B-6B97-49E1-B14E-DB2A54830EDE}"/>
              </a:ext>
            </a:extLst>
          </p:cNvPr>
          <p:cNvPicPr>
            <a:picLocks noChangeAspect="1"/>
          </p:cNvPicPr>
          <p:nvPr/>
        </p:nvPicPr>
        <p:blipFill>
          <a:blip r:embed="rId2"/>
          <a:stretch>
            <a:fillRect/>
          </a:stretch>
        </p:blipFill>
        <p:spPr>
          <a:xfrm>
            <a:off x="2655570" y="1568895"/>
            <a:ext cx="1719482" cy="2754355"/>
          </a:xfrm>
          <a:prstGeom prst="rect">
            <a:avLst/>
          </a:prstGeom>
        </p:spPr>
      </p:pic>
    </p:spTree>
    <p:extLst>
      <p:ext uri="{BB962C8B-B14F-4D97-AF65-F5344CB8AC3E}">
        <p14:creationId xmlns:p14="http://schemas.microsoft.com/office/powerpoint/2010/main" val="6144764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0C88B0C-6EC6-49F2-8C1F-E9076C6A679D}"/>
              </a:ext>
            </a:extLst>
          </p:cNvPr>
          <p:cNvSpPr>
            <a:spLocks noGrp="1"/>
          </p:cNvSpPr>
          <p:nvPr>
            <p:ph type="title"/>
          </p:nvPr>
        </p:nvSpPr>
        <p:spPr>
          <a:xfrm>
            <a:off x="6231987" y="647113"/>
            <a:ext cx="5022168" cy="4995593"/>
          </a:xfrm>
        </p:spPr>
        <p:txBody>
          <a:bodyPr>
            <a:normAutofit/>
          </a:bodyPr>
          <a:lstStyle/>
          <a:p>
            <a:pPr algn="ctr"/>
            <a:r>
              <a:rPr lang="fa-IR" dirty="0">
                <a:solidFill>
                  <a:schemeClr val="bg1"/>
                </a:solidFill>
                <a:cs typeface="B Nazanin" panose="00000400000000000000" pitchFamily="2" charset="-78"/>
              </a:rPr>
              <a:t>کارشناس متناظر جهت پیگیری امور نمایندگی ها یاد شده در این اسلاید</a:t>
            </a:r>
            <a:br>
              <a:rPr lang="fa-IR" dirty="0">
                <a:solidFill>
                  <a:schemeClr val="bg1"/>
                </a:solidFill>
                <a:cs typeface="B Nazanin" panose="00000400000000000000" pitchFamily="2" charset="-78"/>
              </a:rPr>
            </a:b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سرکار خانم صدیقی</a:t>
            </a: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شماره داخلی: 5048</a:t>
            </a:r>
            <a:endParaRPr lang="en-US" dirty="0"/>
          </a:p>
        </p:txBody>
      </p:sp>
      <p:pic>
        <p:nvPicPr>
          <p:cNvPr id="4" name="Picture 3">
            <a:extLst>
              <a:ext uri="{FF2B5EF4-FFF2-40B4-BE49-F238E27FC236}">
                <a16:creationId xmlns:a16="http://schemas.microsoft.com/office/drawing/2014/main" id="{DBDCE9D9-2250-40A9-BE24-286414FF6A5A}"/>
              </a:ext>
            </a:extLst>
          </p:cNvPr>
          <p:cNvPicPr>
            <a:picLocks noChangeAspect="1"/>
          </p:cNvPicPr>
          <p:nvPr/>
        </p:nvPicPr>
        <p:blipFill>
          <a:blip r:embed="rId2"/>
          <a:stretch>
            <a:fillRect/>
          </a:stretch>
        </p:blipFill>
        <p:spPr>
          <a:xfrm>
            <a:off x="1854298" y="236145"/>
            <a:ext cx="2281604" cy="6385709"/>
          </a:xfrm>
          <a:prstGeom prst="rect">
            <a:avLst/>
          </a:prstGeom>
        </p:spPr>
      </p:pic>
    </p:spTree>
    <p:extLst>
      <p:ext uri="{BB962C8B-B14F-4D97-AF65-F5344CB8AC3E}">
        <p14:creationId xmlns:p14="http://schemas.microsoft.com/office/powerpoint/2010/main" val="14594420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04CE40F-E4E2-484A-A4C6-8929DCE0DCDA}"/>
              </a:ext>
            </a:extLst>
          </p:cNvPr>
          <p:cNvSpPr>
            <a:spLocks noGrp="1"/>
          </p:cNvSpPr>
          <p:nvPr>
            <p:ph type="title"/>
          </p:nvPr>
        </p:nvSpPr>
        <p:spPr>
          <a:xfrm>
            <a:off x="6231987" y="647113"/>
            <a:ext cx="5022168" cy="4995593"/>
          </a:xfrm>
        </p:spPr>
        <p:txBody>
          <a:bodyPr>
            <a:normAutofit/>
          </a:bodyPr>
          <a:lstStyle/>
          <a:p>
            <a:pPr algn="ctr"/>
            <a:r>
              <a:rPr lang="fa-IR" dirty="0">
                <a:solidFill>
                  <a:schemeClr val="bg1"/>
                </a:solidFill>
                <a:cs typeface="B Nazanin" panose="00000400000000000000" pitchFamily="2" charset="-78"/>
              </a:rPr>
              <a:t>کارشناس متناظر جهت پیگیری امور نمایندگی ها یاد شده در این اسلاید</a:t>
            </a:r>
            <a:br>
              <a:rPr lang="fa-IR" dirty="0">
                <a:solidFill>
                  <a:schemeClr val="bg1"/>
                </a:solidFill>
                <a:cs typeface="B Nazanin" panose="00000400000000000000" pitchFamily="2" charset="-78"/>
              </a:rPr>
            </a:b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سرکار خانم رسولی فر</a:t>
            </a: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شماره داخلی: 5037</a:t>
            </a:r>
            <a:endParaRPr lang="en-US" dirty="0"/>
          </a:p>
        </p:txBody>
      </p:sp>
      <p:pic>
        <p:nvPicPr>
          <p:cNvPr id="4" name="Picture 3">
            <a:extLst>
              <a:ext uri="{FF2B5EF4-FFF2-40B4-BE49-F238E27FC236}">
                <a16:creationId xmlns:a16="http://schemas.microsoft.com/office/drawing/2014/main" id="{9A48C589-7B5C-4FD4-A52B-52ACE36F264E}"/>
              </a:ext>
            </a:extLst>
          </p:cNvPr>
          <p:cNvPicPr>
            <a:picLocks noChangeAspect="1"/>
          </p:cNvPicPr>
          <p:nvPr/>
        </p:nvPicPr>
        <p:blipFill>
          <a:blip r:embed="rId2"/>
          <a:stretch>
            <a:fillRect/>
          </a:stretch>
        </p:blipFill>
        <p:spPr>
          <a:xfrm>
            <a:off x="3772560" y="223485"/>
            <a:ext cx="2187454" cy="6411029"/>
          </a:xfrm>
          <a:prstGeom prst="rect">
            <a:avLst/>
          </a:prstGeom>
        </p:spPr>
      </p:pic>
      <p:pic>
        <p:nvPicPr>
          <p:cNvPr id="5" name="Picture 4">
            <a:extLst>
              <a:ext uri="{FF2B5EF4-FFF2-40B4-BE49-F238E27FC236}">
                <a16:creationId xmlns:a16="http://schemas.microsoft.com/office/drawing/2014/main" id="{74213B67-AFC5-4046-96FE-AB035D13EFEB}"/>
              </a:ext>
            </a:extLst>
          </p:cNvPr>
          <p:cNvPicPr>
            <a:picLocks noChangeAspect="1"/>
          </p:cNvPicPr>
          <p:nvPr/>
        </p:nvPicPr>
        <p:blipFill>
          <a:blip r:embed="rId3"/>
          <a:stretch>
            <a:fillRect/>
          </a:stretch>
        </p:blipFill>
        <p:spPr>
          <a:xfrm>
            <a:off x="1133622" y="223485"/>
            <a:ext cx="2187454" cy="5726876"/>
          </a:xfrm>
          <a:prstGeom prst="rect">
            <a:avLst/>
          </a:prstGeom>
        </p:spPr>
      </p:pic>
    </p:spTree>
    <p:extLst>
      <p:ext uri="{BB962C8B-B14F-4D97-AF65-F5344CB8AC3E}">
        <p14:creationId xmlns:p14="http://schemas.microsoft.com/office/powerpoint/2010/main" val="15141383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71D89-62C9-4EE1-B757-9D63CE9F2941}"/>
              </a:ext>
            </a:extLst>
          </p:cNvPr>
          <p:cNvSpPr>
            <a:spLocks noGrp="1"/>
          </p:cNvSpPr>
          <p:nvPr>
            <p:ph type="title"/>
          </p:nvPr>
        </p:nvSpPr>
        <p:spPr>
          <a:xfrm>
            <a:off x="5126698" y="1614269"/>
            <a:ext cx="6507283" cy="2831122"/>
          </a:xfrm>
        </p:spPr>
        <p:txBody>
          <a:bodyPr>
            <a:noAutofit/>
          </a:bodyPr>
          <a:lstStyle/>
          <a:p>
            <a:pPr algn="ctr"/>
            <a:r>
              <a:rPr lang="fa-IR" sz="4000" dirty="0">
                <a:solidFill>
                  <a:schemeClr val="bg1"/>
                </a:solidFill>
                <a:cs typeface="B Nazanin" panose="00000400000000000000" pitchFamily="2" charset="-78"/>
              </a:rPr>
              <a:t>کارشناس متناظر جهت پیگیری امور نمایندگی ها یاد شده در این اسلاید</a:t>
            </a:r>
            <a:br>
              <a:rPr lang="fa-IR" sz="4000" dirty="0">
                <a:solidFill>
                  <a:schemeClr val="bg1"/>
                </a:solidFill>
                <a:cs typeface="B Nazanin" panose="00000400000000000000" pitchFamily="2" charset="-78"/>
              </a:rPr>
            </a:br>
            <a:br>
              <a:rPr lang="fa-IR" sz="4000" dirty="0">
                <a:solidFill>
                  <a:schemeClr val="bg1"/>
                </a:solidFill>
                <a:cs typeface="B Nazanin" panose="00000400000000000000" pitchFamily="2" charset="-78"/>
              </a:rPr>
            </a:br>
            <a:r>
              <a:rPr lang="fa-IR" sz="4000" dirty="0">
                <a:solidFill>
                  <a:schemeClr val="bg1"/>
                </a:solidFill>
                <a:cs typeface="B Nazanin" panose="00000400000000000000" pitchFamily="2" charset="-78"/>
              </a:rPr>
              <a:t>جناب آقای محسن رنجبر</a:t>
            </a:r>
            <a:br>
              <a:rPr lang="fa-IR" sz="4000" dirty="0">
                <a:solidFill>
                  <a:schemeClr val="bg1"/>
                </a:solidFill>
                <a:cs typeface="B Nazanin" panose="00000400000000000000" pitchFamily="2" charset="-78"/>
              </a:rPr>
            </a:br>
            <a:r>
              <a:rPr lang="fa-IR" sz="4000" dirty="0">
                <a:solidFill>
                  <a:schemeClr val="bg1"/>
                </a:solidFill>
                <a:cs typeface="B Nazanin" panose="00000400000000000000" pitchFamily="2" charset="-78"/>
              </a:rPr>
              <a:t>شماره داخلی: 2206</a:t>
            </a:r>
            <a:endParaRPr lang="en-US" sz="4000" dirty="0">
              <a:solidFill>
                <a:schemeClr val="bg1"/>
              </a:solidFill>
              <a:cs typeface="B Nazanin" panose="00000400000000000000" pitchFamily="2" charset="-78"/>
            </a:endParaRPr>
          </a:p>
        </p:txBody>
      </p:sp>
      <p:pic>
        <p:nvPicPr>
          <p:cNvPr id="10" name="Picture 9">
            <a:extLst>
              <a:ext uri="{FF2B5EF4-FFF2-40B4-BE49-F238E27FC236}">
                <a16:creationId xmlns:a16="http://schemas.microsoft.com/office/drawing/2014/main" id="{EF019493-7989-4034-9D3B-3437C047087B}"/>
              </a:ext>
            </a:extLst>
          </p:cNvPr>
          <p:cNvPicPr>
            <a:picLocks noChangeAspect="1"/>
          </p:cNvPicPr>
          <p:nvPr/>
        </p:nvPicPr>
        <p:blipFill>
          <a:blip r:embed="rId2"/>
          <a:stretch>
            <a:fillRect/>
          </a:stretch>
        </p:blipFill>
        <p:spPr>
          <a:xfrm>
            <a:off x="1200076" y="262562"/>
            <a:ext cx="1711936" cy="6332876"/>
          </a:xfrm>
          <a:prstGeom prst="rect">
            <a:avLst/>
          </a:prstGeom>
        </p:spPr>
      </p:pic>
    </p:spTree>
    <p:extLst>
      <p:ext uri="{BB962C8B-B14F-4D97-AF65-F5344CB8AC3E}">
        <p14:creationId xmlns:p14="http://schemas.microsoft.com/office/powerpoint/2010/main" val="23215582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510C14A-CC31-4924-BD67-5ABD1D66989B}"/>
              </a:ext>
            </a:extLst>
          </p:cNvPr>
          <p:cNvSpPr>
            <a:spLocks noGrp="1"/>
          </p:cNvSpPr>
          <p:nvPr>
            <p:ph type="title"/>
          </p:nvPr>
        </p:nvSpPr>
        <p:spPr>
          <a:xfrm>
            <a:off x="6231987" y="647113"/>
            <a:ext cx="5022168" cy="4995593"/>
          </a:xfrm>
        </p:spPr>
        <p:txBody>
          <a:bodyPr>
            <a:normAutofit/>
          </a:bodyPr>
          <a:lstStyle/>
          <a:p>
            <a:pPr algn="ctr"/>
            <a:r>
              <a:rPr lang="fa-IR" dirty="0">
                <a:solidFill>
                  <a:schemeClr val="bg1"/>
                </a:solidFill>
                <a:cs typeface="B Nazanin" panose="00000400000000000000" pitchFamily="2" charset="-78"/>
              </a:rPr>
              <a:t>کارشناس متناظر جهت پیگیری امور نمایندگی ها یاد شده در این اسلاید</a:t>
            </a:r>
            <a:br>
              <a:rPr lang="fa-IR" dirty="0">
                <a:solidFill>
                  <a:schemeClr val="bg1"/>
                </a:solidFill>
                <a:cs typeface="B Nazanin" panose="00000400000000000000" pitchFamily="2" charset="-78"/>
              </a:rPr>
            </a:b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جناب آقای متقیان</a:t>
            </a: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شماره داخلی: 5568</a:t>
            </a:r>
            <a:endParaRPr lang="en-US" dirty="0"/>
          </a:p>
        </p:txBody>
      </p:sp>
      <p:pic>
        <p:nvPicPr>
          <p:cNvPr id="4" name="Picture 3">
            <a:extLst>
              <a:ext uri="{FF2B5EF4-FFF2-40B4-BE49-F238E27FC236}">
                <a16:creationId xmlns:a16="http://schemas.microsoft.com/office/drawing/2014/main" id="{020B771B-7849-49CE-B2C7-CAD9D93CB817}"/>
              </a:ext>
            </a:extLst>
          </p:cNvPr>
          <p:cNvPicPr>
            <a:picLocks noChangeAspect="1"/>
          </p:cNvPicPr>
          <p:nvPr/>
        </p:nvPicPr>
        <p:blipFill>
          <a:blip r:embed="rId2"/>
          <a:stretch>
            <a:fillRect/>
          </a:stretch>
        </p:blipFill>
        <p:spPr>
          <a:xfrm>
            <a:off x="2146275" y="1"/>
            <a:ext cx="2036619" cy="6858000"/>
          </a:xfrm>
          <a:prstGeom prst="rect">
            <a:avLst/>
          </a:prstGeom>
        </p:spPr>
      </p:pic>
    </p:spTree>
    <p:extLst>
      <p:ext uri="{BB962C8B-B14F-4D97-AF65-F5344CB8AC3E}">
        <p14:creationId xmlns:p14="http://schemas.microsoft.com/office/powerpoint/2010/main" val="3275750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220BE-DA43-4F69-8535-0541D6DAFE5A}"/>
              </a:ext>
            </a:extLst>
          </p:cNvPr>
          <p:cNvSpPr>
            <a:spLocks noGrp="1"/>
          </p:cNvSpPr>
          <p:nvPr>
            <p:ph type="title"/>
          </p:nvPr>
        </p:nvSpPr>
        <p:spPr>
          <a:xfrm>
            <a:off x="684212" y="4487332"/>
            <a:ext cx="11202988" cy="1421099"/>
          </a:xfrm>
        </p:spPr>
        <p:txBody>
          <a:bodyPr>
            <a:normAutofit fontScale="90000"/>
          </a:bodyPr>
          <a:lstStyle/>
          <a:p>
            <a:pPr algn="ctr"/>
            <a:r>
              <a:rPr lang="fa-IR" dirty="0">
                <a:solidFill>
                  <a:schemeClr val="bg1"/>
                </a:solidFill>
                <a:cs typeface="B Nazanin" panose="00000400000000000000" pitchFamily="2" charset="-78"/>
              </a:rPr>
              <a:t>از آن تاریخ تا به امروز 6506 گزارش و خبر</a:t>
            </a: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1087 رویداد اقتصادی </a:t>
            </a:r>
            <a:r>
              <a:rPr lang="fa-IR" sz="3100" dirty="0">
                <a:solidFill>
                  <a:schemeClr val="bg1"/>
                </a:solidFill>
                <a:cs typeface="B Nazanin" panose="00000400000000000000" pitchFamily="2" charset="-78"/>
              </a:rPr>
              <a:t>(566 مناقصه و مزایده، 114 همایش و وبینار اقتصادی و 407 نمایشگاه)</a:t>
            </a:r>
            <a:br>
              <a:rPr lang="fa-IR" sz="3100" dirty="0">
                <a:solidFill>
                  <a:schemeClr val="bg1"/>
                </a:solidFill>
                <a:cs typeface="B Nazanin" panose="00000400000000000000" pitchFamily="2" charset="-78"/>
              </a:rPr>
            </a:br>
            <a:r>
              <a:rPr lang="fa-IR" dirty="0">
                <a:solidFill>
                  <a:schemeClr val="bg1"/>
                </a:solidFill>
                <a:cs typeface="B Nazanin" panose="00000400000000000000" pitchFamily="2" charset="-78"/>
              </a:rPr>
              <a:t> به همراه اطلاعات و مشخصات کارشناسان اقتصادی، شاخص های اقتصادی کاربردی، شرکت های نمونه صادراتی، اتاق های بازرگانی، سایت های اقتصادی منتخب و ... به نمایش در آمده است </a:t>
            </a:r>
            <a:endParaRPr lang="en-US" dirty="0">
              <a:solidFill>
                <a:schemeClr val="bg1"/>
              </a:solidFill>
              <a:cs typeface="B Nazanin" panose="00000400000000000000" pitchFamily="2" charset="-78"/>
            </a:endParaRPr>
          </a:p>
        </p:txBody>
      </p:sp>
      <p:pic>
        <p:nvPicPr>
          <p:cNvPr id="5" name="Picture Placeholder 4">
            <a:extLst>
              <a:ext uri="{FF2B5EF4-FFF2-40B4-BE49-F238E27FC236}">
                <a16:creationId xmlns:a16="http://schemas.microsoft.com/office/drawing/2014/main" id="{3357E20C-A66A-4D00-9A0B-3B262D522BFB}"/>
              </a:ext>
            </a:extLst>
          </p:cNvPr>
          <p:cNvPicPr>
            <a:picLocks noGrp="1" noChangeAspect="1"/>
          </p:cNvPicPr>
          <p:nvPr>
            <p:ph type="pic" idx="13"/>
          </p:nvPr>
        </p:nvPicPr>
        <p:blipFill>
          <a:blip r:embed="rId2"/>
          <a:srcRect t="10353" b="10353"/>
          <a:stretch>
            <a:fillRect/>
          </a:stretch>
        </p:blipFill>
        <p:spPr>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8252550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2409A-4967-4BFD-9C34-9F66D821AB05}"/>
              </a:ext>
            </a:extLst>
          </p:cNvPr>
          <p:cNvSpPr>
            <a:spLocks noGrp="1"/>
          </p:cNvSpPr>
          <p:nvPr>
            <p:ph type="title"/>
          </p:nvPr>
        </p:nvSpPr>
        <p:spPr>
          <a:xfrm>
            <a:off x="773723" y="886265"/>
            <a:ext cx="11029071" cy="1871003"/>
          </a:xfrm>
        </p:spPr>
        <p:txBody>
          <a:bodyPr>
            <a:normAutofit/>
          </a:bodyPr>
          <a:lstStyle/>
          <a:p>
            <a:pPr algn="r"/>
            <a:r>
              <a:rPr lang="fa-IR" dirty="0">
                <a:solidFill>
                  <a:schemeClr val="bg1"/>
                </a:solidFill>
                <a:cs typeface="B Nazanin" panose="00000400000000000000" pitchFamily="2" charset="-78"/>
              </a:rPr>
              <a:t>یکی از مهم ترین و کاربردی ترین بخش های این پایگاه صفحه </a:t>
            </a:r>
            <a:r>
              <a:rPr lang="fa-IR" b="1" dirty="0">
                <a:solidFill>
                  <a:schemeClr val="bg1"/>
                </a:solidFill>
                <a:cs typeface="B Nazanin" panose="00000400000000000000" pitchFamily="2" charset="-78"/>
              </a:rPr>
              <a:t>اطلاعات اقتصادی کشورها </a:t>
            </a:r>
            <a:r>
              <a:rPr lang="fa-IR" dirty="0">
                <a:solidFill>
                  <a:schemeClr val="bg1"/>
                </a:solidFill>
                <a:cs typeface="B Nazanin" panose="00000400000000000000" pitchFamily="2" charset="-78"/>
              </a:rPr>
              <a:t>بوده که از؛</a:t>
            </a: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 منوی اصلی، حوزه های جغرافیایی و کشورها، انتخاب کشور و زیرمنوی اطلاعات اقتصادی قابل مشاهده است </a:t>
            </a:r>
            <a:endParaRPr lang="en-US" dirty="0">
              <a:solidFill>
                <a:schemeClr val="bg1"/>
              </a:solidFill>
              <a:cs typeface="B Nazanin" panose="00000400000000000000" pitchFamily="2" charset="-78"/>
            </a:endParaRPr>
          </a:p>
        </p:txBody>
      </p:sp>
      <p:pic>
        <p:nvPicPr>
          <p:cNvPr id="6" name="Picture 5">
            <a:extLst>
              <a:ext uri="{FF2B5EF4-FFF2-40B4-BE49-F238E27FC236}">
                <a16:creationId xmlns:a16="http://schemas.microsoft.com/office/drawing/2014/main" id="{B4952EA8-8B0A-47B9-8940-A6B89E95848D}"/>
              </a:ext>
            </a:extLst>
          </p:cNvPr>
          <p:cNvPicPr>
            <a:picLocks noChangeAspect="1"/>
          </p:cNvPicPr>
          <p:nvPr/>
        </p:nvPicPr>
        <p:blipFill>
          <a:blip r:embed="rId2"/>
          <a:stretch>
            <a:fillRect/>
          </a:stretch>
        </p:blipFill>
        <p:spPr>
          <a:xfrm>
            <a:off x="989061" y="3383279"/>
            <a:ext cx="10452060" cy="2859943"/>
          </a:xfrm>
          <a:prstGeom prst="rect">
            <a:avLst/>
          </a:prstGeom>
        </p:spPr>
      </p:pic>
    </p:spTree>
    <p:extLst>
      <p:ext uri="{BB962C8B-B14F-4D97-AF65-F5344CB8AC3E}">
        <p14:creationId xmlns:p14="http://schemas.microsoft.com/office/powerpoint/2010/main" val="37048643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0EC19-3EFC-4BD4-9DD8-A3CD76283406}"/>
              </a:ext>
            </a:extLst>
          </p:cNvPr>
          <p:cNvSpPr>
            <a:spLocks noGrp="1"/>
          </p:cNvSpPr>
          <p:nvPr>
            <p:ph type="title"/>
          </p:nvPr>
        </p:nvSpPr>
        <p:spPr>
          <a:xfrm>
            <a:off x="581517" y="2468969"/>
            <a:ext cx="10569942" cy="1507067"/>
          </a:xfrm>
        </p:spPr>
        <p:txBody>
          <a:bodyPr>
            <a:normAutofit fontScale="90000"/>
          </a:bodyPr>
          <a:lstStyle/>
          <a:p>
            <a:pPr algn="r"/>
            <a:r>
              <a:rPr lang="fa-IR" dirty="0">
                <a:solidFill>
                  <a:schemeClr val="bg1"/>
                </a:solidFill>
                <a:cs typeface="B Nazanin" panose="00000400000000000000" pitchFamily="2" charset="-78"/>
              </a:rPr>
              <a:t>مهم ترین علت اهمیت این صفحه آن است که بخش </a:t>
            </a:r>
            <a:r>
              <a:rPr lang="fa-IR" b="1" dirty="0">
                <a:solidFill>
                  <a:srgbClr val="FF0000"/>
                </a:solidFill>
                <a:cs typeface="B Nazanin" panose="00000400000000000000" pitchFamily="2" charset="-78"/>
              </a:rPr>
              <a:t>منوی اقتصادی </a:t>
            </a:r>
            <a:r>
              <a:rPr lang="fa-IR" dirty="0">
                <a:solidFill>
                  <a:schemeClr val="bg1"/>
                </a:solidFill>
                <a:cs typeface="B Nazanin" panose="00000400000000000000" pitchFamily="2" charset="-78"/>
              </a:rPr>
              <a:t>در پورتال اختصاصی نمایندگی ها دقیقا به این صفحه از پایگاه اطلاع رسانی معاونت دیپلماسی متصل است</a:t>
            </a:r>
            <a:br>
              <a:rPr lang="en-US" dirty="0">
                <a:solidFill>
                  <a:schemeClr val="bg1"/>
                </a:solidFill>
                <a:cs typeface="B Nazanin" panose="00000400000000000000" pitchFamily="2" charset="-78"/>
              </a:rPr>
            </a:br>
            <a:br>
              <a:rPr lang="en-US" dirty="0">
                <a:solidFill>
                  <a:schemeClr val="bg1"/>
                </a:solidFill>
                <a:cs typeface="B Nazanin" panose="00000400000000000000" pitchFamily="2" charset="-78"/>
              </a:rPr>
            </a:br>
            <a:br>
              <a:rPr lang="en-US" dirty="0">
                <a:solidFill>
                  <a:schemeClr val="bg1"/>
                </a:solidFill>
                <a:cs typeface="B Nazanin" panose="00000400000000000000" pitchFamily="2" charset="-78"/>
              </a:rPr>
            </a:br>
            <a:endParaRPr lang="en-US" dirty="0">
              <a:solidFill>
                <a:schemeClr val="bg1"/>
              </a:solidFill>
              <a:cs typeface="B Nazanin" panose="00000400000000000000" pitchFamily="2" charset="-78"/>
            </a:endParaRPr>
          </a:p>
        </p:txBody>
      </p:sp>
      <p:pic>
        <p:nvPicPr>
          <p:cNvPr id="6" name="Picture 5">
            <a:extLst>
              <a:ext uri="{FF2B5EF4-FFF2-40B4-BE49-F238E27FC236}">
                <a16:creationId xmlns:a16="http://schemas.microsoft.com/office/drawing/2014/main" id="{4971DD0B-5DEB-470D-9104-07950EBA0B1B}"/>
              </a:ext>
            </a:extLst>
          </p:cNvPr>
          <p:cNvPicPr>
            <a:picLocks noChangeAspect="1"/>
          </p:cNvPicPr>
          <p:nvPr/>
        </p:nvPicPr>
        <p:blipFill>
          <a:blip r:embed="rId2"/>
          <a:stretch>
            <a:fillRect/>
          </a:stretch>
        </p:blipFill>
        <p:spPr>
          <a:xfrm>
            <a:off x="611680" y="167976"/>
            <a:ext cx="10968640" cy="1432331"/>
          </a:xfrm>
          <a:prstGeom prst="rect">
            <a:avLst/>
          </a:prstGeom>
        </p:spPr>
      </p:pic>
      <p:pic>
        <p:nvPicPr>
          <p:cNvPr id="8" name="Picture 7">
            <a:extLst>
              <a:ext uri="{FF2B5EF4-FFF2-40B4-BE49-F238E27FC236}">
                <a16:creationId xmlns:a16="http://schemas.microsoft.com/office/drawing/2014/main" id="{2D39D67B-4420-48D3-ACF3-A9632821DC79}"/>
              </a:ext>
            </a:extLst>
          </p:cNvPr>
          <p:cNvPicPr>
            <a:picLocks noChangeAspect="1"/>
          </p:cNvPicPr>
          <p:nvPr/>
        </p:nvPicPr>
        <p:blipFill>
          <a:blip r:embed="rId3"/>
          <a:stretch>
            <a:fillRect/>
          </a:stretch>
        </p:blipFill>
        <p:spPr>
          <a:xfrm>
            <a:off x="484863" y="3635497"/>
            <a:ext cx="10763250" cy="2581275"/>
          </a:xfrm>
          <a:prstGeom prst="rect">
            <a:avLst/>
          </a:prstGeom>
        </p:spPr>
      </p:pic>
    </p:spTree>
    <p:extLst>
      <p:ext uri="{BB962C8B-B14F-4D97-AF65-F5344CB8AC3E}">
        <p14:creationId xmlns:p14="http://schemas.microsoft.com/office/powerpoint/2010/main" val="3667296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FFA38-002D-4E8C-AC76-697F12AFA73B}"/>
              </a:ext>
            </a:extLst>
          </p:cNvPr>
          <p:cNvSpPr>
            <a:spLocks noGrp="1"/>
          </p:cNvSpPr>
          <p:nvPr>
            <p:ph type="ctrTitle"/>
          </p:nvPr>
        </p:nvSpPr>
        <p:spPr>
          <a:xfrm>
            <a:off x="351693" y="956603"/>
            <a:ext cx="11563642" cy="5753686"/>
          </a:xfrm>
        </p:spPr>
        <p:txBody>
          <a:bodyPr>
            <a:normAutofit fontScale="90000"/>
          </a:bodyPr>
          <a:lstStyle/>
          <a:p>
            <a:pPr marL="571500" indent="-571500" algn="r">
              <a:buFont typeface="Wingdings" panose="05000000000000000000" pitchFamily="2" charset="2"/>
              <a:buChar char="ü"/>
            </a:pPr>
            <a:r>
              <a:rPr lang="fa-IR" sz="3600" b="1" dirty="0">
                <a:solidFill>
                  <a:schemeClr val="bg1"/>
                </a:solidFill>
                <a:cs typeface="B Nazanin" panose="00000400000000000000" pitchFamily="2" charset="-78"/>
              </a:rPr>
              <a:t>بنابراین...</a:t>
            </a:r>
            <a:br>
              <a:rPr lang="fa-IR" sz="3200" dirty="0">
                <a:solidFill>
                  <a:schemeClr val="bg1"/>
                </a:solidFill>
                <a:cs typeface="B Nazanin" panose="00000400000000000000" pitchFamily="2" charset="-78"/>
              </a:rPr>
            </a:br>
            <a:r>
              <a:rPr lang="fa-IR" sz="3200" dirty="0">
                <a:solidFill>
                  <a:schemeClr val="bg1"/>
                </a:solidFill>
                <a:cs typeface="B Nazanin" panose="00000400000000000000" pitchFamily="2" charset="-78"/>
              </a:rPr>
              <a:t>غنای محتوای این بخش نه تنها به ارتقا کیفیت محتوای پایگاه اطلاع رسانی معاونت دیپلماسی اقتصادی وزارت امورخارجه خواهد شد، بلکه بخش کلیدی و مهمی در پورتال نمایندگی را تامین محتوا خواهد کرد.</a:t>
            </a:r>
            <a:br>
              <a:rPr lang="fa-IR" sz="3200" dirty="0">
                <a:solidFill>
                  <a:schemeClr val="bg1"/>
                </a:solidFill>
                <a:cs typeface="B Nazanin" panose="00000400000000000000" pitchFamily="2" charset="-78"/>
              </a:rPr>
            </a:br>
            <a:br>
              <a:rPr lang="fa-IR" sz="3200" dirty="0">
                <a:solidFill>
                  <a:schemeClr val="bg1"/>
                </a:solidFill>
                <a:cs typeface="B Nazanin" panose="00000400000000000000" pitchFamily="2" charset="-78"/>
              </a:rPr>
            </a:br>
            <a:r>
              <a:rPr lang="fa-IR" sz="3200" dirty="0">
                <a:solidFill>
                  <a:schemeClr val="bg1"/>
                </a:solidFill>
                <a:cs typeface="B Nazanin" panose="00000400000000000000" pitchFamily="2" charset="-78"/>
              </a:rPr>
              <a:t>نه تنها مراجعان به پایگاه معاونت دیپلماسی اقتصادی، بلکه مخاطبان پورتال های اختصاصی نیز از داده های این صفحه بهره مند خواهند شد.</a:t>
            </a:r>
            <a:br>
              <a:rPr lang="fa-IR" sz="3200" dirty="0">
                <a:solidFill>
                  <a:schemeClr val="bg1"/>
                </a:solidFill>
                <a:cs typeface="B Nazanin" panose="00000400000000000000" pitchFamily="2" charset="-78"/>
              </a:rPr>
            </a:br>
            <a:br>
              <a:rPr lang="fa-IR" sz="3200" dirty="0">
                <a:solidFill>
                  <a:schemeClr val="bg1"/>
                </a:solidFill>
                <a:cs typeface="B Nazanin" panose="00000400000000000000" pitchFamily="2" charset="-78"/>
              </a:rPr>
            </a:br>
            <a:r>
              <a:rPr lang="fa-IR" sz="3200" dirty="0">
                <a:solidFill>
                  <a:schemeClr val="bg1"/>
                </a:solidFill>
                <a:cs typeface="B Nazanin" panose="00000400000000000000" pitchFamily="2" charset="-78"/>
              </a:rPr>
              <a:t>تمامی داده های مرتبط با هر حوزه جغرافیایی، اعم از اطلاعات کارشناسان اقتصادی، اخبار و گزارشات حوزه، رویدادهای اقتصادی مهم، اتاق های بازرگانی و شاخص های اقتصادی کلیدی در این صفحه تجمیع و در معرض دید مخاطبان قرار گرفته اند.</a:t>
            </a:r>
            <a:br>
              <a:rPr lang="fa-IR" sz="3200" dirty="0">
                <a:solidFill>
                  <a:schemeClr val="bg1"/>
                </a:solidFill>
                <a:cs typeface="B Nazanin" panose="00000400000000000000" pitchFamily="2" charset="-78"/>
              </a:rPr>
            </a:br>
            <a:endParaRPr lang="en-US" sz="3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3397883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358644-B94F-41A4-8F60-279A4BCA0E65}"/>
              </a:ext>
            </a:extLst>
          </p:cNvPr>
          <p:cNvSpPr>
            <a:spLocks noGrp="1"/>
          </p:cNvSpPr>
          <p:nvPr>
            <p:ph type="title"/>
          </p:nvPr>
        </p:nvSpPr>
        <p:spPr>
          <a:xfrm>
            <a:off x="7570348" y="392784"/>
            <a:ext cx="4114799" cy="1987062"/>
          </a:xfrm>
        </p:spPr>
        <p:txBody>
          <a:bodyPr>
            <a:normAutofit/>
          </a:bodyPr>
          <a:lstStyle/>
          <a:p>
            <a:pPr algn="r"/>
            <a:r>
              <a:rPr lang="fa-IR" dirty="0">
                <a:solidFill>
                  <a:schemeClr val="bg1"/>
                </a:solidFill>
                <a:cs typeface="B Nazanin" panose="00000400000000000000" pitchFamily="2" charset="-78"/>
              </a:rPr>
              <a:t>بنا به ضرورت هر وبسایت اینترنتی، به روز رسانی دوره ای هم به لحاظ بصری و فنی و هم محتوایی و کیفی، در دستورکار این پایگاه نیز بوده است</a:t>
            </a:r>
            <a:endParaRPr lang="en-US" dirty="0">
              <a:solidFill>
                <a:schemeClr val="bg1"/>
              </a:solidFill>
              <a:cs typeface="B Nazanin" panose="00000400000000000000" pitchFamily="2" charset="-78"/>
            </a:endParaRPr>
          </a:p>
        </p:txBody>
      </p:sp>
      <p:pic>
        <p:nvPicPr>
          <p:cNvPr id="5" name="Content Placeholder 4">
            <a:extLst>
              <a:ext uri="{FF2B5EF4-FFF2-40B4-BE49-F238E27FC236}">
                <a16:creationId xmlns:a16="http://schemas.microsoft.com/office/drawing/2014/main" id="{49A1C1A9-86E9-4BE6-9DDF-09D6A38BCE55}"/>
              </a:ext>
            </a:extLst>
          </p:cNvPr>
          <p:cNvPicPr>
            <a:picLocks noGrp="1" noChangeAspect="1"/>
          </p:cNvPicPr>
          <p:nvPr>
            <p:ph idx="1"/>
          </p:nvPr>
        </p:nvPicPr>
        <p:blipFill>
          <a:blip r:embed="rId2"/>
          <a:stretch>
            <a:fillRect/>
          </a:stretch>
        </p:blipFill>
        <p:spPr>
          <a:xfrm>
            <a:off x="6162894" y="2581978"/>
            <a:ext cx="5696399" cy="3792354"/>
          </a:xfrm>
          <a:prstGeom prst="rect">
            <a:avLst/>
          </a:prstGeom>
        </p:spPr>
      </p:pic>
      <p:sp>
        <p:nvSpPr>
          <p:cNvPr id="4" name="Text Placeholder 3">
            <a:extLst>
              <a:ext uri="{FF2B5EF4-FFF2-40B4-BE49-F238E27FC236}">
                <a16:creationId xmlns:a16="http://schemas.microsoft.com/office/drawing/2014/main" id="{0B58524E-D73C-43FB-AF63-F01B96623FC5}"/>
              </a:ext>
            </a:extLst>
          </p:cNvPr>
          <p:cNvSpPr>
            <a:spLocks noGrp="1"/>
          </p:cNvSpPr>
          <p:nvPr>
            <p:ph type="body" sz="half" idx="2"/>
          </p:nvPr>
        </p:nvSpPr>
        <p:spPr>
          <a:xfrm>
            <a:off x="332707" y="927361"/>
            <a:ext cx="5245319" cy="5051408"/>
          </a:xfrm>
        </p:spPr>
        <p:txBody>
          <a:bodyPr>
            <a:normAutofit/>
          </a:bodyPr>
          <a:lstStyle/>
          <a:p>
            <a:pPr algn="r"/>
            <a:r>
              <a:rPr lang="fa-IR" sz="2800" b="1" dirty="0">
                <a:solidFill>
                  <a:schemeClr val="bg1"/>
                </a:solidFill>
                <a:cs typeface="B Nazanin" panose="00000400000000000000" pitchFamily="2" charset="-78"/>
              </a:rPr>
              <a:t>لذا فرم شاخص های اقتصادی که پیشتر شامل 5 فرم با حدود 60 شاخص بودند مورد بازبینی قرار گرفتند</a:t>
            </a:r>
          </a:p>
          <a:p>
            <a:pPr algn="r"/>
            <a:endParaRPr lang="fa-IR" sz="2800" b="1" dirty="0">
              <a:solidFill>
                <a:schemeClr val="bg1"/>
              </a:solidFill>
              <a:cs typeface="B Nazanin" panose="00000400000000000000" pitchFamily="2" charset="-78"/>
            </a:endParaRPr>
          </a:p>
          <a:p>
            <a:pPr algn="r"/>
            <a:endParaRPr lang="fa-IR" sz="2800" b="1" dirty="0">
              <a:solidFill>
                <a:schemeClr val="bg1"/>
              </a:solidFill>
              <a:cs typeface="B Nazanin" panose="00000400000000000000" pitchFamily="2" charset="-78"/>
            </a:endParaRPr>
          </a:p>
          <a:p>
            <a:pPr algn="r"/>
            <a:r>
              <a:rPr lang="fa-IR" sz="2400" dirty="0">
                <a:solidFill>
                  <a:schemeClr val="bg1"/>
                </a:solidFill>
                <a:cs typeface="B Nazanin" panose="00000400000000000000" pitchFamily="2" charset="-78"/>
              </a:rPr>
              <a:t>این فرم ها پیشتر از طریق سامانه نسیم و با کد 404 بارگذاری و به مرکز ارسال می شدند ...</a:t>
            </a:r>
            <a:endParaRPr lang="en-US" sz="2400" dirty="0">
              <a:solidFill>
                <a:schemeClr val="bg1"/>
              </a:solidFill>
              <a:cs typeface="B Nazanin" panose="00000400000000000000" pitchFamily="2" charset="-78"/>
            </a:endParaRPr>
          </a:p>
        </p:txBody>
      </p:sp>
    </p:spTree>
    <p:extLst>
      <p:ext uri="{BB962C8B-B14F-4D97-AF65-F5344CB8AC3E}">
        <p14:creationId xmlns:p14="http://schemas.microsoft.com/office/powerpoint/2010/main" val="1249311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00BE5-FB82-4600-893D-FB9ACA581F42}"/>
              </a:ext>
            </a:extLst>
          </p:cNvPr>
          <p:cNvSpPr>
            <a:spLocks noGrp="1"/>
          </p:cNvSpPr>
          <p:nvPr>
            <p:ph type="title"/>
          </p:nvPr>
        </p:nvSpPr>
        <p:spPr>
          <a:xfrm>
            <a:off x="0" y="126609"/>
            <a:ext cx="11840308" cy="6604782"/>
          </a:xfrm>
        </p:spPr>
        <p:txBody>
          <a:bodyPr>
            <a:normAutofit fontScale="90000"/>
          </a:bodyPr>
          <a:lstStyle/>
          <a:p>
            <a:pPr algn="r" rtl="1">
              <a:lnSpc>
                <a:spcPct val="150000"/>
              </a:lnSpc>
            </a:pPr>
            <a:r>
              <a:rPr lang="fa-IR" dirty="0">
                <a:solidFill>
                  <a:schemeClr val="bg1"/>
                </a:solidFill>
                <a:cs typeface="B Nazanin" panose="00000400000000000000" pitchFamily="2" charset="-78"/>
              </a:rPr>
              <a:t>در سال 1399 بنا به توصیه مدیران ارشد معاونت اقتصادی، فرم های مکانیزه اقتصادی نیز در کنار دیگر بخش های پایگاه به روز رسانی شدند</a:t>
            </a: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این فرم ها طی جلسات کارشناسی متمادی بر اساس تحلیلی فرم</a:t>
            </a:r>
            <a:r>
              <a:rPr lang="en-US" dirty="0">
                <a:solidFill>
                  <a:schemeClr val="bg1"/>
                </a:solidFill>
                <a:cs typeface="B Nazanin" panose="00000400000000000000" pitchFamily="2" charset="-78"/>
              </a:rPr>
              <a:t> </a:t>
            </a:r>
            <a:r>
              <a:rPr lang="en-US" dirty="0" err="1">
                <a:solidFill>
                  <a:schemeClr val="bg1"/>
                </a:solidFill>
                <a:cs typeface="B Nazanin" panose="00000400000000000000" pitchFamily="2" charset="-78"/>
              </a:rPr>
              <a:t>ISIc</a:t>
            </a:r>
            <a:r>
              <a:rPr lang="fa-IR" dirty="0">
                <a:solidFill>
                  <a:schemeClr val="bg1"/>
                </a:solidFill>
                <a:cs typeface="B Nazanin" panose="00000400000000000000" pitchFamily="2" charset="-78"/>
              </a:rPr>
              <a:t> سازمان ملل متحد، شاخص تامپسون رویترز و برش کالایی سازمان توسعه تجارت در قالب 18 فرم و 165 شاخص اقتصادی تعریف شدند...</a:t>
            </a: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در زمستان همان سال این موضوع طی نامه ای به شماره 676423 مورخ 99/11/08 و با عنوان "به روز رسانی فرم های مکانیزه جدید در تارنمای معاونت دیپلماسی اقتصادی" به کلیه نمایندگی های محترم ارسال و نسخه ای از فایل توضیح فرم ها، راهنمای تکمیل و بازیابی داده ها و جدول خام جهت سهولت اقدام به پیوست ضمیمه گشت.</a:t>
            </a: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در گزارشات دوره ای ارزیابی عملکرد نمایندگی ها لزوم تکمیل فرم ها و تقدیر از مشارکت کنندگان در دستور کار بوده و در سپس در تاریخ 1400/01/08 نیز طی نامه شماره 733433 موضوع فرم های مکانیزه مکررا مورد تاکید قرار گرفت ...</a:t>
            </a:r>
            <a:br>
              <a:rPr lang="fa-IR" dirty="0">
                <a:solidFill>
                  <a:schemeClr val="bg1"/>
                </a:solidFill>
                <a:cs typeface="B Nazanin" panose="00000400000000000000" pitchFamily="2" charset="-78"/>
              </a:rPr>
            </a:br>
            <a:r>
              <a:rPr lang="fa-IR" dirty="0">
                <a:solidFill>
                  <a:schemeClr val="bg1"/>
                </a:solidFill>
                <a:cs typeface="B Nazanin" panose="00000400000000000000" pitchFamily="2" charset="-78"/>
              </a:rPr>
              <a:t>در نهایت با تلاش همکاران ما در مجموعه توسعه مدیریت دانایی بسترهای فنی فرم ها پیاده سازی و این مهم در تاریخ 1400/05/09 طی نامه شماره 855452 به کلیه نمایندگی های محترم اطلاع رسانی شد و در تاریخ 1400/06/06 نیز نام کاربری و گذرواژه اختصاص یافته برای هر نمایندگی به تفکیک به ایشان ارسال گردید...</a:t>
            </a:r>
            <a:br>
              <a:rPr lang="fa-IR" dirty="0">
                <a:solidFill>
                  <a:schemeClr val="bg1"/>
                </a:solidFill>
                <a:cs typeface="B Nazanin" panose="00000400000000000000" pitchFamily="2" charset="-78"/>
              </a:rPr>
            </a:br>
            <a:endParaRPr lang="en-US" dirty="0">
              <a:solidFill>
                <a:schemeClr val="bg1"/>
              </a:solidFill>
              <a:cs typeface="B Nazanin" panose="00000400000000000000" pitchFamily="2" charset="-78"/>
            </a:endParaRPr>
          </a:p>
        </p:txBody>
      </p:sp>
    </p:spTree>
    <p:extLst>
      <p:ext uri="{BB962C8B-B14F-4D97-AF65-F5344CB8AC3E}">
        <p14:creationId xmlns:p14="http://schemas.microsoft.com/office/powerpoint/2010/main" val="32116791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3BA12-D0D9-4F61-B814-48B1CC791D97}"/>
              </a:ext>
            </a:extLst>
          </p:cNvPr>
          <p:cNvSpPr>
            <a:spLocks noGrp="1"/>
          </p:cNvSpPr>
          <p:nvPr>
            <p:ph type="title"/>
          </p:nvPr>
        </p:nvSpPr>
        <p:spPr>
          <a:xfrm>
            <a:off x="600223" y="132241"/>
            <a:ext cx="11591777" cy="1507067"/>
          </a:xfrm>
        </p:spPr>
        <p:txBody>
          <a:bodyPr/>
          <a:lstStyle/>
          <a:p>
            <a:pPr algn="ctr"/>
            <a:r>
              <a:rPr lang="fa-IR" dirty="0">
                <a:solidFill>
                  <a:srgbClr val="FF0000"/>
                </a:solidFill>
                <a:cs typeface="B Nazanin" panose="00000400000000000000" pitchFamily="2" charset="-78"/>
              </a:rPr>
              <a:t>مراحل بارگذاری فرم ها (نمونه : کشور روسیه)</a:t>
            </a:r>
            <a:endParaRPr lang="en-US" dirty="0">
              <a:solidFill>
                <a:srgbClr val="FF0000"/>
              </a:solidFill>
              <a:cs typeface="B Nazanin" panose="00000400000000000000" pitchFamily="2" charset="-78"/>
            </a:endParaRPr>
          </a:p>
        </p:txBody>
      </p:sp>
      <p:sp>
        <p:nvSpPr>
          <p:cNvPr id="4" name="Text Placeholder 3">
            <a:extLst>
              <a:ext uri="{FF2B5EF4-FFF2-40B4-BE49-F238E27FC236}">
                <a16:creationId xmlns:a16="http://schemas.microsoft.com/office/drawing/2014/main" id="{071DC86C-7839-4D32-9697-FA5585BBF8C1}"/>
              </a:ext>
            </a:extLst>
          </p:cNvPr>
          <p:cNvSpPr>
            <a:spLocks noGrp="1"/>
          </p:cNvSpPr>
          <p:nvPr>
            <p:ph type="body" sz="quarter" idx="14"/>
          </p:nvPr>
        </p:nvSpPr>
        <p:spPr>
          <a:xfrm>
            <a:off x="685799" y="5150861"/>
            <a:ext cx="11145129" cy="1179601"/>
          </a:xfrm>
        </p:spPr>
        <p:txBody>
          <a:bodyPr>
            <a:normAutofit fontScale="92500"/>
          </a:bodyPr>
          <a:lstStyle/>
          <a:p>
            <a:pPr algn="r" rtl="1"/>
            <a:r>
              <a:rPr lang="fa-IR" sz="2400" dirty="0">
                <a:solidFill>
                  <a:schemeClr val="bg1"/>
                </a:solidFill>
                <a:cs typeface="B Nazanin" panose="00000400000000000000" pitchFamily="2" charset="-78"/>
              </a:rPr>
              <a:t>ورود به صفحه لاگین در این نمونه با آدرس </a:t>
            </a:r>
            <a:r>
              <a:rPr lang="en-US" sz="2400" dirty="0">
                <a:solidFill>
                  <a:schemeClr val="bg1"/>
                </a:solidFill>
                <a:cs typeface="B Nazanin" panose="00000400000000000000" pitchFamily="2" charset="-78"/>
                <a:hlinkClick r:id="rId2">
                  <a:extLst>
                    <a:ext uri="{A12FA001-AC4F-418D-AE19-62706E023703}">
                      <ahyp:hlinkClr xmlns:ahyp="http://schemas.microsoft.com/office/drawing/2018/hyperlinkcolor" val="tx"/>
                    </a:ext>
                  </a:extLst>
                </a:hlinkClick>
              </a:rPr>
              <a:t>https://</a:t>
            </a:r>
            <a:r>
              <a:rPr lang="en-US" sz="2400" dirty="0">
                <a:solidFill>
                  <a:srgbClr val="FF0000"/>
                </a:solidFill>
                <a:cs typeface="B Nazanin" panose="00000400000000000000" pitchFamily="2" charset="-78"/>
                <a:hlinkClick r:id="rId2">
                  <a:extLst>
                    <a:ext uri="{A12FA001-AC4F-418D-AE19-62706E023703}">
                      <ahyp:hlinkClr xmlns:ahyp="http://schemas.microsoft.com/office/drawing/2018/hyperlinkcolor" val="tx"/>
                    </a:ext>
                  </a:extLst>
                </a:hlinkClick>
              </a:rPr>
              <a:t>russia.mfa.ir</a:t>
            </a:r>
            <a:r>
              <a:rPr lang="en-US" sz="2400" dirty="0">
                <a:solidFill>
                  <a:schemeClr val="bg1"/>
                </a:solidFill>
                <a:cs typeface="B Nazanin" panose="00000400000000000000" pitchFamily="2" charset="-78"/>
                <a:hlinkClick r:id="rId2">
                  <a:extLst>
                    <a:ext uri="{A12FA001-AC4F-418D-AE19-62706E023703}">
                      <ahyp:hlinkClr xmlns:ahyp="http://schemas.microsoft.com/office/drawing/2018/hyperlinkcolor" val="tx"/>
                    </a:ext>
                  </a:extLst>
                </a:hlinkClick>
              </a:rPr>
              <a:t>/portal/login</a:t>
            </a:r>
            <a:r>
              <a:rPr lang="fa-IR" sz="2400" dirty="0">
                <a:solidFill>
                  <a:schemeClr val="bg1"/>
                </a:solidFill>
                <a:cs typeface="B Nazanin" panose="00000400000000000000" pitchFamily="2" charset="-78"/>
              </a:rPr>
              <a:t> در </a:t>
            </a:r>
            <a:r>
              <a:rPr lang="fa-IR" sz="2400" b="1" dirty="0">
                <a:solidFill>
                  <a:srgbClr val="FF0000"/>
                </a:solidFill>
                <a:cs typeface="B Nazanin" panose="00000400000000000000" pitchFamily="2" charset="-78"/>
              </a:rPr>
              <a:t>شبکه داخلی </a:t>
            </a:r>
            <a:r>
              <a:rPr lang="fa-IR" sz="2400" dirty="0">
                <a:solidFill>
                  <a:schemeClr val="bg1"/>
                </a:solidFill>
                <a:cs typeface="B Nazanin" panose="00000400000000000000" pitchFamily="2" charset="-78"/>
              </a:rPr>
              <a:t>امکان پذیر است</a:t>
            </a:r>
          </a:p>
          <a:p>
            <a:pPr algn="r" rtl="1"/>
            <a:r>
              <a:rPr lang="fa-IR" sz="2400" dirty="0">
                <a:solidFill>
                  <a:schemeClr val="bg1"/>
                </a:solidFill>
                <a:cs typeface="B Nazanin" panose="00000400000000000000" pitchFamily="2" charset="-78"/>
              </a:rPr>
              <a:t>همکاران محترم در دیگر نمایندگی ها کافیست در قسمت</a:t>
            </a:r>
            <a:r>
              <a:rPr lang="fa-IR" sz="2400" dirty="0">
                <a:solidFill>
                  <a:srgbClr val="FF0000"/>
                </a:solidFill>
                <a:cs typeface="B Nazanin" panose="00000400000000000000" pitchFamily="2" charset="-78"/>
              </a:rPr>
              <a:t> قرمز </a:t>
            </a:r>
            <a:r>
              <a:rPr lang="fa-IR" sz="2400" dirty="0">
                <a:solidFill>
                  <a:schemeClr val="bg1"/>
                </a:solidFill>
                <a:cs typeface="B Nazanin" panose="00000400000000000000" pitchFamily="2" charset="-78"/>
              </a:rPr>
              <a:t>رنگ آدرس پورتال نمایندگی خود را وارد بفرمایند</a:t>
            </a:r>
            <a:endParaRPr lang="en-US" sz="2400" dirty="0">
              <a:solidFill>
                <a:schemeClr val="bg1"/>
              </a:solidFill>
              <a:cs typeface="B Nazanin" panose="00000400000000000000" pitchFamily="2" charset="-78"/>
            </a:endParaRPr>
          </a:p>
        </p:txBody>
      </p:sp>
      <p:pic>
        <p:nvPicPr>
          <p:cNvPr id="14" name="Picture 13">
            <a:extLst>
              <a:ext uri="{FF2B5EF4-FFF2-40B4-BE49-F238E27FC236}">
                <a16:creationId xmlns:a16="http://schemas.microsoft.com/office/drawing/2014/main" id="{D98C1AEB-5CF0-4B74-85BB-86B94B6BBF61}"/>
              </a:ext>
            </a:extLst>
          </p:cNvPr>
          <p:cNvPicPr>
            <a:picLocks noChangeAspect="1"/>
          </p:cNvPicPr>
          <p:nvPr/>
        </p:nvPicPr>
        <p:blipFill>
          <a:blip r:embed="rId3"/>
          <a:stretch>
            <a:fillRect/>
          </a:stretch>
        </p:blipFill>
        <p:spPr>
          <a:xfrm>
            <a:off x="3681486" y="1157981"/>
            <a:ext cx="5429250" cy="3810000"/>
          </a:xfrm>
          <a:prstGeom prst="rect">
            <a:avLst/>
          </a:prstGeom>
        </p:spPr>
      </p:pic>
    </p:spTree>
    <p:extLst>
      <p:ext uri="{BB962C8B-B14F-4D97-AF65-F5344CB8AC3E}">
        <p14:creationId xmlns:p14="http://schemas.microsoft.com/office/powerpoint/2010/main" val="1281781811"/>
      </p:ext>
    </p:extLst>
  </p:cSld>
  <p:clrMapOvr>
    <a:masterClrMapping/>
  </p:clrMapOvr>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322</TotalTime>
  <Words>611</Words>
  <Application>Microsoft Office PowerPoint</Application>
  <PresentationFormat>Widescreen</PresentationFormat>
  <Paragraphs>38</Paragraphs>
  <Slides>27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B Nazanin</vt:lpstr>
      <vt:lpstr>Century Gothic</vt:lpstr>
      <vt:lpstr>Wingdings</vt:lpstr>
      <vt:lpstr>Wingdings 3</vt:lpstr>
      <vt:lpstr>Slice</vt:lpstr>
      <vt:lpstr>وبینار آشنایی با فرم های مکانیزه اقتصادی</vt:lpstr>
      <vt:lpstr>پایگاه اطلاع رسانی معاونت دیپلماسی اقتصادی وزارت امور خارجه در تاریخ 25 فروردین 1398 در اولین جلسه ستاد هماهنگی روابط خارجی همان سال، رونمایی شد     مهم ترین اهداف آن؛ 1- ایجاد بانک اطلاعاتی اقتصادی (بر اساس ماده 9 آئین نامه اجرایی قانون بهبود مستمر فضای کسب و کار ) 2- استفاده از منابع اطلاعاتی مستقیم،  معتبر و در غالب موارد انحصاری وزارت امورخارجه با پشتیبانی بدنه کارشناسان اقتصادی اعزامی 3- تسریع در روند گردش آزاد اطلاعات غیرطبقه بندی شده  4- بهره مندی فعالان اقتصادی خارج از دستگاه از محتوای ایجاد شده </vt:lpstr>
      <vt:lpstr>از آن تاریخ تا به امروز 6506 گزارش و خبر 1087 رویداد اقتصادی (566 مناقصه و مزایده، 114 همایش و وبینار اقتصادی و 407 نمایشگاه)  به همراه اطلاعات و مشخصات کارشناسان اقتصادی، شاخص های اقتصادی کاربردی، شرکت های نمونه صادراتی، اتاق های بازرگانی، سایت های اقتصادی منتخب و ... به نمایش در آمده است </vt:lpstr>
      <vt:lpstr>یکی از مهم ترین و کاربردی ترین بخش های این پایگاه صفحه اطلاعات اقتصادی کشورها بوده که از؛  منوی اصلی، حوزه های جغرافیایی و کشورها، انتخاب کشور و زیرمنوی اطلاعات اقتصادی قابل مشاهده است </vt:lpstr>
      <vt:lpstr>مهم ترین علت اهمیت این صفحه آن است که بخش منوی اقتصادی در پورتال اختصاصی نمایندگی ها دقیقا به این صفحه از پایگاه اطلاع رسانی معاونت دیپلماسی متصل است   </vt:lpstr>
      <vt:lpstr>بنابراین... غنای محتوای این بخش نه تنها به ارتقا کیفیت محتوای پایگاه اطلاع رسانی معاونت دیپلماسی اقتصادی وزارت امورخارجه خواهد شد، بلکه بخش کلیدی و مهمی در پورتال نمایندگی را تامین محتوا خواهد کرد.  نه تنها مراجعان به پایگاه معاونت دیپلماسی اقتصادی، بلکه مخاطبان پورتال های اختصاصی نیز از داده های این صفحه بهره مند خواهند شد.  تمامی داده های مرتبط با هر حوزه جغرافیایی، اعم از اطلاعات کارشناسان اقتصادی، اخبار و گزارشات حوزه، رویدادهای اقتصادی مهم، اتاق های بازرگانی و شاخص های اقتصادی کلیدی در این صفحه تجمیع و در معرض دید مخاطبان قرار گرفته اند. </vt:lpstr>
      <vt:lpstr>بنا به ضرورت هر وبسایت اینترنتی، به روز رسانی دوره ای هم به لحاظ بصری و فنی و هم محتوایی و کیفی، در دستورکار این پایگاه نیز بوده است</vt:lpstr>
      <vt:lpstr>در سال 1399 بنا به توصیه مدیران ارشد معاونت اقتصادی، فرم های مکانیزه اقتصادی نیز در کنار دیگر بخش های پایگاه به روز رسانی شدند این فرم ها طی جلسات کارشناسی متمادی بر اساس تحلیلی فرم ISIc سازمان ملل متحد، شاخص تامپسون رویترز و برش کالایی سازمان توسعه تجارت در قالب 18 فرم و 165 شاخص اقتصادی تعریف شدند... در زمستان همان سال این موضوع طی نامه ای به شماره 676423 مورخ 99/11/08 و با عنوان "به روز رسانی فرم های مکانیزه جدید در تارنمای معاونت دیپلماسی اقتصادی" به کلیه نمایندگی های محترم ارسال و نسخه ای از فایل توضیح فرم ها، راهنمای تکمیل و بازیابی داده ها و جدول خام جهت سهولت اقدام به پیوست ضمیمه گشت. در گزارشات دوره ای ارزیابی عملکرد نمایندگی ها لزوم تکمیل فرم ها و تقدیر از مشارکت کنندگان در دستور کار بوده و در سپس در تاریخ 1400/01/08 نیز طی نامه شماره 733433 موضوع فرم های مکانیزه مکررا مورد تاکید قرار گرفت ... در نهایت با تلاش همکاران ما در مجموعه توسعه مدیریت دانایی بسترهای فنی فرم ها پیاده سازی و این مهم در تاریخ 1400/05/09 طی نامه شماره 855452 به کلیه نمایندگی های محترم اطلاع رسانی شد و در تاریخ 1400/06/06 نیز نام کاربری و گذرواژه اختصاص یافته برای هر نمایندگی به تفکیک به ایشان ارسال گردید... </vt:lpstr>
      <vt:lpstr>مراحل بارگذاری فرم ها (نمونه : کشور روسیه)</vt:lpstr>
      <vt:lpstr>در این مرحله کافیست کارشناس مسئول بارگذاری فرم ها با استفاده از نام کاربری و گذرواژه دریافتی وارد پنل مدیریتی شده و پس از اولین ورود پسورد خود را تغییر دهند هنگام تغییر کد کاربری دقت شود که کیبورد حتما در حالت انگلیسی باشد. پسورد جدید باید ترکیبی از حروف بزرگ و کوچک و اعداد به طول حداقل 8 باشد. </vt:lpstr>
      <vt:lpstr>فرم شماره 1 در این تصویر قابل مشاهده است که برای ورود به صفحه داده ها باید کلید ثبت فرم جدید (اطلاعات عمومی کشورها) انتخاب شود</vt:lpstr>
      <vt:lpstr>پس از وارد نمودن اطلاعات با انتخاب ذخیره موقت اطلاعات به طور موقت ذخیره و چنانچه فرم مربوطه تکمیل شده است تائید و ارسال را انتخاب فرمایید</vt:lpstr>
      <vt:lpstr>توجه کنید؛ فرم های مکانیزه جدید یکپارچه نبوده و امکان ارسال یک فرم به تنهایی نیز به مرکز میسر است  فیلدهای ستاره دار هر فرم باید تکمیل شوند در غیر این صورت امکان ارسال نهایی آن فرم وجود ندارد  لازم است طول و نوع ورودی هر فیلد طبق جداول پیوستی باشد </vt:lpstr>
      <vt:lpstr>پس از ورود به فرم مورد نظر و زدن کلید ثبت فرم جدید در صورتی که فرم مربوطه نمایش داده نشد، نیاز به بروزرسانی مرورگر میباشد. آخرین نسخه مرورگر گوگل کروم و فایرفاکس در بخش دانلود تارنمای داخلی بخش"دانلود" و در آدرس مستقیم ذیل موجود است.  http://mfaict.ir/portal/viewpage/5586    </vt:lpstr>
      <vt:lpstr>پس از تکمیل فرم ها از سوی کارشناسان لازم است روسای محترم نمایندگی ها نیز با استفاده از نام کاربری و گذرواژه خود وارد پنل مدیریتی شده و فرم های دریافت شده را تائید بفرمایند </vt:lpstr>
      <vt:lpstr>  با انتخاب دکمه عملیات (از سوی رئیس نمایندگی) با استفاده از گزینه های تعریف شده امکان ویرایش، حذف و یا تائید تعریف شده است که در صورت تائید فرم توسط رئیس نمایندگی ، مدیریت پایگاه اطلاع رسانی معاونت دیپلماسی امکان دریافت فرم، ویرایش احتمالی و انتشار آن بر روی پایگاه را خواهد داشت. </vt:lpstr>
      <vt:lpstr>به منظور پاسخگویی به سوالات احتمالی، پیگیری امور و بازبینی داده های صفحه اطلاعات اقتصادی، همکاران شما در مرکز پاسخگو خواهند بود </vt:lpstr>
      <vt:lpstr>کارشناس متناظر جهت پیگیری امور نمایندگی ها یاد شده در این اسلاید  سرکار خانم موسوی شماره داخلی: 5019</vt:lpstr>
      <vt:lpstr>کارشناس متناظر جهت پیگیری امور نمایندگی ها یاد شده در این اسلاید  سرکار خانم کمالی مقدم شماره داخلی: 5010</vt:lpstr>
      <vt:lpstr>کارشناس متناظر جهت پیگیری امور نمایندگی ها یاد شده در این اسلاید  جناب آقای عطائی شماره داخلی: 5542</vt:lpstr>
      <vt:lpstr>کارشناس متناظر جهت پیگیری امور نمایندگی ها یاد شده در این اسلاید  جناب آقای شهبازی شماره داخلی: 5717</vt:lpstr>
      <vt:lpstr>کارشناس متناظر جهت پیگیری امور نمایندگی ها یاد شده در این اسلاید  سرکار خانم نژاد محمد نامقی شماره داخلی: 5044</vt:lpstr>
      <vt:lpstr>کارشناس متناظر جهت پیگیری امور نمایندگی ها یاد شده در این اسلاید  سرکار خانم حسن زاده شماره داخلی: 2207</vt:lpstr>
      <vt:lpstr>کارشناس متناظر جهت پیگیری امور نمایندگی ها یاد شده در این اسلاید  سرکار خانم صدیقی شماره داخلی: 5048</vt:lpstr>
      <vt:lpstr>کارشناس متناظر جهت پیگیری امور نمایندگی ها یاد شده در این اسلاید  سرکار خانم رسولی فر شماره داخلی: 5037</vt:lpstr>
      <vt:lpstr>کارشناس متناظر جهت پیگیری امور نمایندگی ها یاد شده در این اسلاید  جناب آقای محسن رنجبر شماره داخلی: 2206</vt:lpstr>
      <vt:lpstr>کارشناس متناظر جهت پیگیری امور نمایندگی ها یاد شده در این اسلاید  جناب آقای متقیان شماره داخلی: 5568</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وبینار آشنایی با فرم های مکانیزه اقتصادی</dc:title>
  <dc:creator>Mahsa RasuliFar</dc:creator>
  <cp:lastModifiedBy>Mahsa RasuliFar</cp:lastModifiedBy>
  <cp:revision>43</cp:revision>
  <dcterms:created xsi:type="dcterms:W3CDTF">2021-09-08T05:24:27Z</dcterms:created>
  <dcterms:modified xsi:type="dcterms:W3CDTF">2021-09-08T10:47:03Z</dcterms:modified>
</cp:coreProperties>
</file>